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6E"/>
    <a:srgbClr val="038D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/>
    <p:restoredTop sz="94659"/>
  </p:normalViewPr>
  <p:slideViewPr>
    <p:cSldViewPr snapToGrid="0">
      <p:cViewPr varScale="1">
        <p:scale>
          <a:sx n="86" d="100"/>
          <a:sy n="86" d="100"/>
        </p:scale>
        <p:origin x="24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A8297-4F10-C643-A557-A80035757CF2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39AC5-108E-F642-B007-AF45DA298B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220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6E1683-8AA8-E592-57EE-9C2D15409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10DE6BE-CDA9-0417-78A1-5ABCC3C9F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9F1428-9C10-121A-A376-B4E3F449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16DA32C-1148-8C01-D89C-015BA549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4C90B4C-958E-36A0-0779-8A1C8DB8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42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BB4389-C412-B87C-65AB-A8E084F09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A3D26A8-D13E-FB9D-5ACF-6231D9B71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74102F-6A97-707E-3322-2AA5B01E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5AE123-D774-089C-FFA3-31EAFC300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3CFBFD-327E-BA0F-1284-3CE93EAEF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52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65F9F97-F037-1910-3FA9-E07E01BAC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7190D52-20A8-79C4-B837-394BD80D2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3D30B33-AE3E-7A02-CC08-7C41EEF8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2622D5-1C9F-3F9E-3C41-240DC34E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E924DE-2ADB-867B-3DC6-5B282C38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595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1FA61-69C3-5A8D-87D8-7B271EED4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B55E24-AE5A-6419-16B2-373139DDA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79275FA-69AF-36EB-897B-F7677EA2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6CA751-A8F7-C5F1-A1EC-4EC0B0904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816A5B-5FE4-301E-C17E-821A89F1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61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803E5B-8D45-BDCA-65CE-B76CB3BA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C9E510-CB72-8FBA-9307-AA74DC2A6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D636ED-2291-0987-05A0-996FD7E4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676323-05D7-0935-ECB8-DE026229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A09062-9AA0-9296-EB84-30A7381B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48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BFEDEE-E557-C799-447D-FB8073E6B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0641D5-8009-F2A9-DEFA-B206FCFA1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34ACFD6-A099-554C-F600-38ED70BCA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E42C497-9BDB-8777-B7E5-D9C61E94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D247D7C-B99C-88A8-2381-8F005385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35C4015-C512-7886-2FA0-BDE6CD641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79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BE08A-049E-691A-BCD7-9667DA38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9A74CA-2D24-BB4B-E06F-2CEF47710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DFD3CA2-D147-061D-3C1C-E6264C5EE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ED5ADDA-C45B-D4D9-D82B-CC98D4C7AB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B52B5DC-1B42-8605-DC69-3D70EAE9D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D4B7EED-C550-7ACE-2EAD-BEA36FEB2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0FFE257-D331-BFAB-CEAC-806649DEA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C912838-766B-1BC7-8A56-C310FB01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1799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08BA1B-E84C-B82D-4780-F6F7729E9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ADDE5F7-502C-9D81-F35C-17E6E67C1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B18781-56BF-7DB7-B819-16C64204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10EB9CD-77F8-5F4C-0D24-F8372821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952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C19BBBF-F93B-F586-7BA4-F57D6D331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FB30D76-D118-C8E3-5B6F-DFF56EFC1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AA50FAF-37F5-8207-4C1C-60CDB15C3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549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5C99DC-E42B-90E5-F80A-D402454D0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B44C56-1B20-3EBC-5CF4-B3CD03DD7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1927B29-EC4A-AC10-DB35-1B7291170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CDE6488-BE2C-C642-628E-CEA54127A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B32384-BAFE-1776-A9DC-072B836EE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34860AE-8655-A24D-27AE-15FF32DC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44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4DB282-13A6-93C6-3730-10547C2E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28BC489-435F-4D83-0F91-22AA7FDE6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B616BC2-9067-B5F9-36FF-50F3EC80A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4B920A6-CC8B-6680-56CF-8C1D9B24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9A2FA7-29E8-0C55-D63E-87FA6F8EA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5FB2795-2BDF-FFBA-3EEF-8D7C84D6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147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8CEC122-7C29-824B-9BB3-11536DE56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67E426-F771-C653-03F2-BC3B50DC6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F5657B-C0DD-D3D8-9569-23526E7D4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DB5BBB-4AEC-9A46-A0B9-C07225BCADBB}" type="datetimeFigureOut">
              <a:rPr lang="el-GR" smtClean="0"/>
              <a:t>12/5/2026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CAE5B4-46AA-A165-93C1-49BE4CD4C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A000AD-425C-F026-617D-3CB165D01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2CC32-20C3-0344-934E-E5D4EC9F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88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8D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6BA84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4434840"/>
            <a:ext cx="12191695" cy="2423160"/>
          </a:xfrm>
          <a:prstGeom prst="rect">
            <a:avLst/>
          </a:prstGeom>
          <a:solidFill>
            <a:srgbClr val="00295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868680" y="1417320"/>
            <a:ext cx="4389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ΒΙΟΛΟΓΙΚΗ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ΠΑΡΑΓΩΓΗ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896112" y="2907792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Προκλήσεις και Ενέργειες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36499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13/05/2026</a:t>
            </a:r>
            <a:endParaRPr lang="en-US" sz="950" dirty="0"/>
          </a:p>
        </p:txBody>
      </p:sp>
      <p:pic>
        <p:nvPicPr>
          <p:cNvPr id="7" name="Image 0" descr="/mnt/data/current_unzip/ppt/media/image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5285232"/>
            <a:ext cx="3886200" cy="98755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6236208" y="1298448"/>
            <a:ext cx="914400" cy="91440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86C8D4">
                <a:alpha val="6200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20202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Εκτίναξη αριθμού βιολογικών παραγωγών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94360" y="960120"/>
            <a:ext cx="2331720" cy="685800"/>
          </a:xfrm>
          <a:prstGeom prst="rect">
            <a:avLst/>
          </a:prstGeom>
          <a:solidFill>
            <a:srgbClr val="EAF5E4"/>
          </a:solidFill>
          <a:ln w="12700">
            <a:solidFill>
              <a:srgbClr val="EAF5E4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Shape 5"/>
          <p:cNvSpPr/>
          <p:nvPr/>
        </p:nvSpPr>
        <p:spPr>
          <a:xfrm>
            <a:off x="594360" y="960120"/>
            <a:ext cx="36576" cy="685800"/>
          </a:xfrm>
          <a:prstGeom prst="rect">
            <a:avLst/>
          </a:prstGeom>
          <a:solidFill>
            <a:srgbClr val="6BA84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722376" y="1033272"/>
            <a:ext cx="21122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119.000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722376" y="1444752"/>
            <a:ext cx="21122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βιολογικοί παραγωγοί το 2024</a:t>
            </a:r>
            <a:endParaRPr lang="en-US" sz="770" dirty="0"/>
          </a:p>
        </p:txBody>
      </p:sp>
      <p:sp>
        <p:nvSpPr>
          <p:cNvPr id="10" name="Shape 8"/>
          <p:cNvSpPr/>
          <p:nvPr/>
        </p:nvSpPr>
        <p:spPr>
          <a:xfrm>
            <a:off x="594360" y="1755648"/>
            <a:ext cx="2331720" cy="731520"/>
          </a:xfrm>
          <a:prstGeom prst="rect">
            <a:avLst/>
          </a:prstGeom>
          <a:solidFill>
            <a:srgbClr val="E9F6FA"/>
          </a:solidFill>
          <a:ln w="12700">
            <a:solidFill>
              <a:srgbClr val="E9F6F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Shape 9"/>
          <p:cNvSpPr/>
          <p:nvPr/>
        </p:nvSpPr>
        <p:spPr>
          <a:xfrm>
            <a:off x="594360" y="1755648"/>
            <a:ext cx="36576" cy="658368"/>
          </a:xfrm>
          <a:prstGeom prst="rect">
            <a:avLst/>
          </a:prstGeom>
          <a:solidFill>
            <a:srgbClr val="0090A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722376" y="1828800"/>
            <a:ext cx="2112264" cy="3028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+250%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722376" y="2258568"/>
            <a:ext cx="21122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αύξηση 2020–2024</a:t>
            </a:r>
            <a:endParaRPr lang="en-US" sz="770" dirty="0"/>
          </a:p>
        </p:txBody>
      </p:sp>
      <p:sp>
        <p:nvSpPr>
          <p:cNvPr id="18" name="Text 16"/>
          <p:cNvSpPr/>
          <p:nvPr/>
        </p:nvSpPr>
        <p:spPr>
          <a:xfrm>
            <a:off x="612648" y="3040380"/>
            <a:ext cx="2606040" cy="8961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D2C3B"/>
                </a:solidFill>
                <a:latin typeface="Arial"/>
              </a:rPr>
              <a:t>Από 34.000 παραγωγούς </a:t>
            </a:r>
            <a:r>
              <a:rPr lang="en-US" sz="1200" b="1" dirty="0" err="1">
                <a:solidFill>
                  <a:srgbClr val="1D2C3B"/>
                </a:solidFill>
                <a:latin typeface="Arial"/>
              </a:rPr>
              <a:t>το</a:t>
            </a:r>
            <a:r>
              <a:rPr lang="en-US" sz="1200" b="1" dirty="0">
                <a:solidFill>
                  <a:srgbClr val="1D2C3B"/>
                </a:solidFill>
                <a:latin typeface="Arial"/>
              </a:rPr>
              <a:t> 2020 </a:t>
            </a:r>
            <a:br>
              <a:rPr lang="el-GR" sz="1200" b="1" dirty="0">
                <a:solidFill>
                  <a:srgbClr val="1D2C3B"/>
                </a:solidFill>
                <a:latin typeface="Arial"/>
              </a:rPr>
            </a:br>
            <a:r>
              <a:rPr lang="en-US" sz="1200" b="1" dirty="0" err="1">
                <a:solidFill>
                  <a:srgbClr val="1D2C3B"/>
                </a:solidFill>
                <a:latin typeface="Arial"/>
              </a:rPr>
              <a:t>ο</a:t>
            </a:r>
            <a:r>
              <a:rPr lang="en-US" sz="1200" b="1" dirty="0">
                <a:solidFill>
                  <a:srgbClr val="1D2C3B"/>
                </a:solidFill>
                <a:latin typeface="Arial"/>
              </a:rPr>
              <a:t> αριθμός έφτασε περίπου τους 119.000 το 2024.</a:t>
            </a:r>
            <a:endParaRPr lang="en-US" sz="940" dirty="0"/>
          </a:p>
        </p:txBody>
      </p:sp>
      <p:sp>
        <p:nvSpPr>
          <p:cNvPr id="19" name="Text 17"/>
          <p:cNvSpPr/>
          <p:nvPr/>
        </p:nvSpPr>
        <p:spPr>
          <a:xfrm>
            <a:off x="3703320" y="859536"/>
            <a:ext cx="7818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1707C"/>
                </a:solidFill>
                <a:latin typeface="Arial"/>
              </a:rPr>
              <a:t>Αριθμός Βιολογικών Παραγωγών (2015–202</a:t>
            </a:r>
            <a:r>
              <a:rPr lang="el-GR" sz="1200" dirty="0">
                <a:solidFill>
                  <a:srgbClr val="61707C"/>
                </a:solidFill>
                <a:latin typeface="Arial"/>
              </a:rPr>
              <a:t>4</a:t>
            </a:r>
            <a:r>
              <a:rPr lang="en-US" sz="1200" dirty="0">
                <a:solidFill>
                  <a:srgbClr val="61707C"/>
                </a:solidFill>
                <a:latin typeface="Arial"/>
              </a:rPr>
              <a:t>)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 flipV="1">
            <a:off x="3931920" y="4880435"/>
            <a:ext cx="5963397" cy="11605"/>
          </a:xfrm>
          <a:prstGeom prst="line">
            <a:avLst/>
          </a:prstGeom>
          <a:noFill/>
          <a:ln w="12700">
            <a:solidFill>
              <a:srgbClr val="D7E3E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1" name="Shape 19"/>
          <p:cNvSpPr/>
          <p:nvPr/>
        </p:nvSpPr>
        <p:spPr>
          <a:xfrm>
            <a:off x="3931920" y="3780692"/>
            <a:ext cx="74980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2" name="Text 20"/>
          <p:cNvSpPr/>
          <p:nvPr/>
        </p:nvSpPr>
        <p:spPr>
          <a:xfrm>
            <a:off x="3630168" y="3734972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0" dirty="0">
                <a:solidFill>
                  <a:srgbClr val="8A98A1"/>
                </a:solidFill>
                <a:latin typeface="Arial"/>
              </a:rPr>
              <a:t>40k</a:t>
            </a:r>
            <a:endParaRPr lang="en-US" sz="560" dirty="0"/>
          </a:p>
        </p:txBody>
      </p:sp>
      <p:sp>
        <p:nvSpPr>
          <p:cNvPr id="23" name="Shape 21"/>
          <p:cNvSpPr/>
          <p:nvPr/>
        </p:nvSpPr>
        <p:spPr>
          <a:xfrm>
            <a:off x="3931920" y="2669345"/>
            <a:ext cx="74980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3630168" y="2623625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0" dirty="0">
                <a:solidFill>
                  <a:srgbClr val="8A98A1"/>
                </a:solidFill>
                <a:latin typeface="Arial"/>
              </a:rPr>
              <a:t>80k</a:t>
            </a:r>
            <a:endParaRPr lang="en-US" sz="560" dirty="0"/>
          </a:p>
        </p:txBody>
      </p:sp>
      <p:sp>
        <p:nvSpPr>
          <p:cNvPr id="25" name="Shape 23"/>
          <p:cNvSpPr/>
          <p:nvPr/>
        </p:nvSpPr>
        <p:spPr>
          <a:xfrm>
            <a:off x="3931920" y="1557997"/>
            <a:ext cx="74980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6" name="Text 24"/>
          <p:cNvSpPr/>
          <p:nvPr/>
        </p:nvSpPr>
        <p:spPr>
          <a:xfrm>
            <a:off x="3630168" y="1512277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0" dirty="0">
                <a:solidFill>
                  <a:srgbClr val="8A98A1"/>
                </a:solidFill>
                <a:latin typeface="Arial"/>
              </a:rPr>
              <a:t>120k</a:t>
            </a:r>
            <a:endParaRPr lang="en-US" sz="560" dirty="0"/>
          </a:p>
        </p:txBody>
      </p:sp>
      <p:sp>
        <p:nvSpPr>
          <p:cNvPr id="27" name="Shape 25"/>
          <p:cNvSpPr/>
          <p:nvPr/>
        </p:nvSpPr>
        <p:spPr>
          <a:xfrm>
            <a:off x="4206240" y="4364150"/>
            <a:ext cx="830580" cy="527890"/>
          </a:xfrm>
          <a:prstGeom prst="rect">
            <a:avLst/>
          </a:prstGeom>
          <a:solidFill>
            <a:srgbClr val="F2F5F6"/>
          </a:solidFill>
          <a:ln w="12700">
            <a:solidFill>
              <a:srgbClr val="F2F5F6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8" name="Text 26"/>
          <p:cNvSpPr/>
          <p:nvPr/>
        </p:nvSpPr>
        <p:spPr>
          <a:xfrm>
            <a:off x="4178808" y="5074920"/>
            <a:ext cx="8854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2015</a:t>
            </a:r>
            <a:endParaRPr lang="en-US" sz="580" dirty="0"/>
          </a:p>
        </p:txBody>
      </p:sp>
      <p:sp>
        <p:nvSpPr>
          <p:cNvPr id="29" name="Text 27"/>
          <p:cNvSpPr/>
          <p:nvPr/>
        </p:nvSpPr>
        <p:spPr>
          <a:xfrm>
            <a:off x="4151376" y="4181270"/>
            <a:ext cx="94030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19</a:t>
            </a:r>
            <a:endParaRPr lang="en-US" sz="550" dirty="0"/>
          </a:p>
        </p:txBody>
      </p:sp>
      <p:sp>
        <p:nvSpPr>
          <p:cNvPr id="30" name="Shape 28"/>
          <p:cNvSpPr/>
          <p:nvPr/>
        </p:nvSpPr>
        <p:spPr>
          <a:xfrm>
            <a:off x="5420868" y="3947394"/>
            <a:ext cx="830580" cy="944646"/>
          </a:xfrm>
          <a:prstGeom prst="rect">
            <a:avLst/>
          </a:prstGeom>
          <a:solidFill>
            <a:srgbClr val="A9C9E8"/>
          </a:solidFill>
          <a:ln w="12700">
            <a:solidFill>
              <a:srgbClr val="A9C9E8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1" name="Text 29"/>
          <p:cNvSpPr/>
          <p:nvPr/>
        </p:nvSpPr>
        <p:spPr>
          <a:xfrm>
            <a:off x="5393436" y="5074920"/>
            <a:ext cx="8854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2020</a:t>
            </a:r>
            <a:endParaRPr lang="en-US" sz="580" dirty="0"/>
          </a:p>
        </p:txBody>
      </p:sp>
      <p:sp>
        <p:nvSpPr>
          <p:cNvPr id="32" name="Text 30"/>
          <p:cNvSpPr/>
          <p:nvPr/>
        </p:nvSpPr>
        <p:spPr>
          <a:xfrm>
            <a:off x="5311140" y="3748167"/>
            <a:ext cx="94030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34</a:t>
            </a:r>
            <a:endParaRPr lang="en-US" sz="550" dirty="0"/>
          </a:p>
        </p:txBody>
      </p:sp>
      <p:sp>
        <p:nvSpPr>
          <p:cNvPr id="33" name="Shape 31"/>
          <p:cNvSpPr/>
          <p:nvPr/>
        </p:nvSpPr>
        <p:spPr>
          <a:xfrm>
            <a:off x="6635496" y="3099992"/>
            <a:ext cx="830580" cy="1792048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4" name="Text 32"/>
          <p:cNvSpPr/>
          <p:nvPr/>
        </p:nvSpPr>
        <p:spPr>
          <a:xfrm>
            <a:off x="6608064" y="5074920"/>
            <a:ext cx="8854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2022</a:t>
            </a:r>
            <a:endParaRPr lang="en-US" sz="580" dirty="0"/>
          </a:p>
        </p:txBody>
      </p:sp>
      <p:sp>
        <p:nvSpPr>
          <p:cNvPr id="35" name="Text 33"/>
          <p:cNvSpPr/>
          <p:nvPr/>
        </p:nvSpPr>
        <p:spPr>
          <a:xfrm>
            <a:off x="6580632" y="2917112"/>
            <a:ext cx="94030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64,5</a:t>
            </a:r>
            <a:endParaRPr lang="en-US" sz="550" dirty="0"/>
          </a:p>
        </p:txBody>
      </p:sp>
      <p:sp>
        <p:nvSpPr>
          <p:cNvPr id="36" name="Shape 34"/>
          <p:cNvSpPr/>
          <p:nvPr/>
        </p:nvSpPr>
        <p:spPr>
          <a:xfrm>
            <a:off x="7850124" y="2419291"/>
            <a:ext cx="830580" cy="2472749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7" name="Text 35"/>
          <p:cNvSpPr/>
          <p:nvPr/>
        </p:nvSpPr>
        <p:spPr>
          <a:xfrm>
            <a:off x="7822692" y="5074920"/>
            <a:ext cx="8854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2023</a:t>
            </a:r>
            <a:endParaRPr lang="en-US" sz="580" dirty="0"/>
          </a:p>
        </p:txBody>
      </p:sp>
      <p:sp>
        <p:nvSpPr>
          <p:cNvPr id="38" name="Text 36"/>
          <p:cNvSpPr/>
          <p:nvPr/>
        </p:nvSpPr>
        <p:spPr>
          <a:xfrm>
            <a:off x="7795260" y="2236411"/>
            <a:ext cx="94030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89</a:t>
            </a:r>
            <a:endParaRPr lang="en-US" sz="550" dirty="0"/>
          </a:p>
        </p:txBody>
      </p:sp>
      <p:sp>
        <p:nvSpPr>
          <p:cNvPr id="39" name="Shape 37"/>
          <p:cNvSpPr/>
          <p:nvPr/>
        </p:nvSpPr>
        <p:spPr>
          <a:xfrm>
            <a:off x="9064752" y="1585781"/>
            <a:ext cx="830580" cy="3306259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0" name="Text 38"/>
          <p:cNvSpPr/>
          <p:nvPr/>
        </p:nvSpPr>
        <p:spPr>
          <a:xfrm>
            <a:off x="9037320" y="5074920"/>
            <a:ext cx="8854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2024</a:t>
            </a:r>
            <a:endParaRPr lang="en-US" sz="580" dirty="0"/>
          </a:p>
        </p:txBody>
      </p:sp>
      <p:sp>
        <p:nvSpPr>
          <p:cNvPr id="41" name="Text 39"/>
          <p:cNvSpPr/>
          <p:nvPr/>
        </p:nvSpPr>
        <p:spPr>
          <a:xfrm>
            <a:off x="9009888" y="1402901"/>
            <a:ext cx="94030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61707C"/>
                </a:solidFill>
                <a:latin typeface="Arial"/>
              </a:rPr>
              <a:t>119</a:t>
            </a:r>
            <a:endParaRPr lang="en-US" sz="550" dirty="0"/>
          </a:p>
        </p:txBody>
      </p:sp>
      <p:sp>
        <p:nvSpPr>
          <p:cNvPr id="45" name="Shape 43"/>
          <p:cNvSpPr/>
          <p:nvPr/>
        </p:nvSpPr>
        <p:spPr>
          <a:xfrm>
            <a:off x="5897880" y="1463040"/>
            <a:ext cx="0" cy="3566160"/>
          </a:xfrm>
          <a:prstGeom prst="line">
            <a:avLst/>
          </a:prstGeom>
          <a:noFill/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6" name="Text 44"/>
          <p:cNvSpPr/>
          <p:nvPr/>
        </p:nvSpPr>
        <p:spPr>
          <a:xfrm>
            <a:off x="5257800" y="5470573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69" b="0" dirty="0">
                <a:solidFill>
                  <a:srgbClr val="6BA843"/>
                </a:solidFill>
                <a:latin typeface="Arial"/>
              </a:rPr>
              <a:t>2020: βάση σύγκρισης</a:t>
            </a:r>
            <a:endParaRPr lang="en-US" sz="560" dirty="0"/>
          </a:p>
        </p:txBody>
      </p:sp>
      <p:sp>
        <p:nvSpPr>
          <p:cNvPr id="48" name="Text 46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49" name="Text 47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2</a:t>
            </a:r>
            <a:endParaRPr lang="en-US" sz="64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92608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Τεράστια αύξηση ζήτησης για βιολογικές δράσεις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82296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D2C3B"/>
                </a:solidFill>
                <a:latin typeface="Arial"/>
              </a:rPr>
              <a:t>Οι αιτήσεις υπερκαλύπτουν τους διαθέσιμους πόρους, με ιδιαίτερα έντονη πίεση στη μελισσοκομία.</a:t>
            </a:r>
            <a:endParaRPr lang="en-US" sz="1020" dirty="0"/>
          </a:p>
        </p:txBody>
      </p:sp>
      <p:sp>
        <p:nvSpPr>
          <p:cNvPr id="7" name="Shape 5"/>
          <p:cNvSpPr/>
          <p:nvPr/>
        </p:nvSpPr>
        <p:spPr>
          <a:xfrm>
            <a:off x="822960" y="5349240"/>
            <a:ext cx="5669280" cy="0"/>
          </a:xfrm>
          <a:prstGeom prst="line">
            <a:avLst/>
          </a:prstGeom>
          <a:noFill/>
          <a:ln w="12700">
            <a:solidFill>
              <a:srgbClr val="D7E3E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Shape 6"/>
          <p:cNvSpPr/>
          <p:nvPr/>
        </p:nvSpPr>
        <p:spPr>
          <a:xfrm>
            <a:off x="822960" y="4424207"/>
            <a:ext cx="56692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438912" y="4378487"/>
            <a:ext cx="256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19" dirty="0">
                <a:solidFill>
                  <a:srgbClr val="8A98A1"/>
                </a:solidFill>
                <a:latin typeface="Arial"/>
              </a:rPr>
              <a:t>100</a:t>
            </a:r>
            <a:endParaRPr lang="en-US" sz="540" dirty="0"/>
          </a:p>
        </p:txBody>
      </p:sp>
      <p:sp>
        <p:nvSpPr>
          <p:cNvPr id="10" name="Shape 8"/>
          <p:cNvSpPr/>
          <p:nvPr/>
        </p:nvSpPr>
        <p:spPr>
          <a:xfrm>
            <a:off x="822960" y="3499175"/>
            <a:ext cx="56692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438912" y="3453455"/>
            <a:ext cx="256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19" dirty="0">
                <a:solidFill>
                  <a:srgbClr val="8A98A1"/>
                </a:solidFill>
                <a:latin typeface="Arial"/>
              </a:rPr>
              <a:t>200</a:t>
            </a:r>
            <a:endParaRPr lang="en-US" sz="540" dirty="0"/>
          </a:p>
        </p:txBody>
      </p:sp>
      <p:sp>
        <p:nvSpPr>
          <p:cNvPr id="12" name="Shape 10"/>
          <p:cNvSpPr/>
          <p:nvPr/>
        </p:nvSpPr>
        <p:spPr>
          <a:xfrm>
            <a:off x="822960" y="2574142"/>
            <a:ext cx="56692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438912" y="2528422"/>
            <a:ext cx="256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19" dirty="0">
                <a:solidFill>
                  <a:srgbClr val="8A98A1"/>
                </a:solidFill>
                <a:latin typeface="Arial"/>
              </a:rPr>
              <a:t>300</a:t>
            </a:r>
            <a:endParaRPr lang="en-US" sz="540" dirty="0"/>
          </a:p>
        </p:txBody>
      </p:sp>
      <p:sp>
        <p:nvSpPr>
          <p:cNvPr id="14" name="Shape 12"/>
          <p:cNvSpPr/>
          <p:nvPr/>
        </p:nvSpPr>
        <p:spPr>
          <a:xfrm>
            <a:off x="822960" y="1649110"/>
            <a:ext cx="5669280" cy="0"/>
          </a:xfrm>
          <a:prstGeom prst="line">
            <a:avLst/>
          </a:prstGeom>
          <a:noFill/>
          <a:ln w="9525">
            <a:solidFill>
              <a:srgbClr val="EDF2F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438912" y="1603390"/>
            <a:ext cx="256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19" dirty="0">
                <a:solidFill>
                  <a:srgbClr val="8A98A1"/>
                </a:solidFill>
                <a:latin typeface="Arial"/>
              </a:rPr>
              <a:t>400</a:t>
            </a:r>
            <a:endParaRPr lang="en-US" sz="540" dirty="0"/>
          </a:p>
        </p:txBody>
      </p:sp>
      <p:sp>
        <p:nvSpPr>
          <p:cNvPr id="16" name="Shape 14"/>
          <p:cNvSpPr/>
          <p:nvPr/>
        </p:nvSpPr>
        <p:spPr>
          <a:xfrm>
            <a:off x="1325880" y="3758184"/>
            <a:ext cx="310896" cy="15910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Shape 15"/>
          <p:cNvSpPr/>
          <p:nvPr/>
        </p:nvSpPr>
        <p:spPr>
          <a:xfrm>
            <a:off x="1764792" y="1667610"/>
            <a:ext cx="310896" cy="3681630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1280160" y="3602736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2C3B"/>
                </a:solidFill>
                <a:latin typeface="Arial"/>
              </a:rPr>
              <a:t>172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719072" y="1512162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2C3B"/>
                </a:solidFill>
                <a:latin typeface="Arial"/>
              </a:rPr>
              <a:t>398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43000" y="5458968"/>
            <a:ext cx="12801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D2C3B"/>
                </a:solidFill>
                <a:latin typeface="Arial"/>
              </a:rPr>
              <a:t>Γεωργία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15640" y="5173484"/>
            <a:ext cx="310896" cy="1757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2" name="Shape 20"/>
          <p:cNvSpPr/>
          <p:nvPr/>
        </p:nvSpPr>
        <p:spPr>
          <a:xfrm>
            <a:off x="3654552" y="3813686"/>
            <a:ext cx="310896" cy="1535554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3" name="Text 21"/>
          <p:cNvSpPr/>
          <p:nvPr/>
        </p:nvSpPr>
        <p:spPr>
          <a:xfrm>
            <a:off x="3169920" y="5018036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D2C3B"/>
                </a:solidFill>
                <a:latin typeface="Arial"/>
              </a:rPr>
              <a:t>19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608832" y="3658238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D2C3B"/>
                </a:solidFill>
                <a:latin typeface="Arial"/>
              </a:rPr>
              <a:t>166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032760" y="5458968"/>
            <a:ext cx="12801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2C3B"/>
                </a:solidFill>
                <a:latin typeface="Arial"/>
              </a:rPr>
              <a:t>Μελισσοκομία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105400" y="4285453"/>
            <a:ext cx="310896" cy="1063787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7" name="Shape 25"/>
          <p:cNvSpPr/>
          <p:nvPr/>
        </p:nvSpPr>
        <p:spPr>
          <a:xfrm>
            <a:off x="5544312" y="4091196"/>
            <a:ext cx="310896" cy="1258044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8" name="Text 26"/>
          <p:cNvSpPr/>
          <p:nvPr/>
        </p:nvSpPr>
        <p:spPr>
          <a:xfrm>
            <a:off x="5059680" y="4130005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D2C3B"/>
                </a:solidFill>
                <a:latin typeface="Arial"/>
              </a:rPr>
              <a:t>115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498592" y="3935748"/>
            <a:ext cx="402336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2C3B"/>
                </a:solidFill>
                <a:latin typeface="Arial"/>
              </a:rPr>
              <a:t>136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922520" y="5458968"/>
            <a:ext cx="12801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D2C3B"/>
                </a:solidFill>
                <a:latin typeface="Arial"/>
              </a:rPr>
              <a:t>Κτηνοτροφία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2148840" y="5870448"/>
            <a:ext cx="10058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6BA843"/>
                </a:solidFill>
                <a:latin typeface="Arial"/>
              </a:rPr>
              <a:t>Προϋπολογισμός</a:t>
            </a:r>
            <a:endParaRPr lang="en-US" sz="580" dirty="0"/>
          </a:p>
        </p:txBody>
      </p:sp>
      <p:sp>
        <p:nvSpPr>
          <p:cNvPr id="32" name="Shape 30"/>
          <p:cNvSpPr/>
          <p:nvPr/>
        </p:nvSpPr>
        <p:spPr>
          <a:xfrm>
            <a:off x="1901952" y="5907024"/>
            <a:ext cx="109728" cy="45720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3" name="Text 31"/>
          <p:cNvSpPr/>
          <p:nvPr/>
        </p:nvSpPr>
        <p:spPr>
          <a:xfrm>
            <a:off x="3383280" y="5870448"/>
            <a:ext cx="7315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0090AF"/>
                </a:solidFill>
                <a:latin typeface="Arial"/>
              </a:rPr>
              <a:t>Αιτήσεις</a:t>
            </a:r>
            <a:endParaRPr lang="en-US" sz="580" dirty="0"/>
          </a:p>
        </p:txBody>
      </p:sp>
      <p:sp>
        <p:nvSpPr>
          <p:cNvPr id="34" name="Shape 32"/>
          <p:cNvSpPr/>
          <p:nvPr/>
        </p:nvSpPr>
        <p:spPr>
          <a:xfrm>
            <a:off x="3172968" y="5907024"/>
            <a:ext cx="109728" cy="45720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5" name="Shape 33"/>
          <p:cNvSpPr/>
          <p:nvPr/>
        </p:nvSpPr>
        <p:spPr>
          <a:xfrm>
            <a:off x="6995160" y="1234440"/>
            <a:ext cx="4434840" cy="658368"/>
          </a:xfrm>
          <a:prstGeom prst="rect">
            <a:avLst/>
          </a:prstGeom>
          <a:solidFill>
            <a:srgbClr val="EAF5E4"/>
          </a:solidFill>
          <a:ln w="12700">
            <a:solidFill>
              <a:srgbClr val="EAF5E4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6" name="Shape 34"/>
          <p:cNvSpPr/>
          <p:nvPr/>
        </p:nvSpPr>
        <p:spPr>
          <a:xfrm>
            <a:off x="6995160" y="1234440"/>
            <a:ext cx="36576" cy="658368"/>
          </a:xfrm>
          <a:prstGeom prst="rect">
            <a:avLst/>
          </a:prstGeom>
          <a:solidFill>
            <a:srgbClr val="6BA84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7" name="Text 35"/>
          <p:cNvSpPr/>
          <p:nvPr/>
        </p:nvSpPr>
        <p:spPr>
          <a:xfrm>
            <a:off x="7123176" y="1307592"/>
            <a:ext cx="4215384" cy="3028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231%</a:t>
            </a:r>
            <a:endParaRPr lang="en-US" sz="2300" dirty="0"/>
          </a:p>
        </p:txBody>
      </p:sp>
      <p:sp>
        <p:nvSpPr>
          <p:cNvPr id="38" name="Text 36"/>
          <p:cNvSpPr/>
          <p:nvPr/>
        </p:nvSpPr>
        <p:spPr>
          <a:xfrm>
            <a:off x="7123176" y="1655064"/>
            <a:ext cx="4215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Γεωργία: 172 εκ. € προϋπολογισμός / 398 εκ. € αιτήσεις</a:t>
            </a:r>
            <a:endParaRPr lang="en-US" sz="770" dirty="0"/>
          </a:p>
        </p:txBody>
      </p:sp>
      <p:sp>
        <p:nvSpPr>
          <p:cNvPr id="39" name="Shape 37"/>
          <p:cNvSpPr/>
          <p:nvPr/>
        </p:nvSpPr>
        <p:spPr>
          <a:xfrm>
            <a:off x="6995160" y="2103120"/>
            <a:ext cx="4434840" cy="658368"/>
          </a:xfrm>
          <a:prstGeom prst="rect">
            <a:avLst/>
          </a:prstGeom>
          <a:solidFill>
            <a:srgbClr val="E9F6FA"/>
          </a:solidFill>
          <a:ln w="12700">
            <a:solidFill>
              <a:srgbClr val="E9F6F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0" name="Shape 38"/>
          <p:cNvSpPr/>
          <p:nvPr/>
        </p:nvSpPr>
        <p:spPr>
          <a:xfrm>
            <a:off x="6995160" y="2103120"/>
            <a:ext cx="36576" cy="658368"/>
          </a:xfrm>
          <a:prstGeom prst="rect">
            <a:avLst/>
          </a:prstGeom>
          <a:solidFill>
            <a:srgbClr val="0090A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1" name="Text 39"/>
          <p:cNvSpPr/>
          <p:nvPr/>
        </p:nvSpPr>
        <p:spPr>
          <a:xfrm>
            <a:off x="7123176" y="2176272"/>
            <a:ext cx="4215384" cy="3028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874%</a:t>
            </a:r>
            <a:endParaRPr lang="en-US" sz="2300" dirty="0"/>
          </a:p>
        </p:txBody>
      </p:sp>
      <p:sp>
        <p:nvSpPr>
          <p:cNvPr id="42" name="Text 40"/>
          <p:cNvSpPr/>
          <p:nvPr/>
        </p:nvSpPr>
        <p:spPr>
          <a:xfrm>
            <a:off x="7123176" y="2523744"/>
            <a:ext cx="4215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Μελισσοκομία: 19 εκ. € προϋπολογισμός / 166 εκ. € αιτήσεις</a:t>
            </a:r>
            <a:endParaRPr lang="en-US" sz="770" dirty="0"/>
          </a:p>
        </p:txBody>
      </p:sp>
      <p:sp>
        <p:nvSpPr>
          <p:cNvPr id="43" name="Shape 41"/>
          <p:cNvSpPr/>
          <p:nvPr/>
        </p:nvSpPr>
        <p:spPr>
          <a:xfrm>
            <a:off x="6995160" y="2971800"/>
            <a:ext cx="4434840" cy="658368"/>
          </a:xfrm>
          <a:prstGeom prst="rect">
            <a:avLst/>
          </a:prstGeom>
          <a:solidFill>
            <a:srgbClr val="F2F5F6"/>
          </a:solidFill>
          <a:ln w="12700">
            <a:solidFill>
              <a:srgbClr val="F2F5F6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4" name="Shape 42"/>
          <p:cNvSpPr/>
          <p:nvPr/>
        </p:nvSpPr>
        <p:spPr>
          <a:xfrm>
            <a:off x="6995160" y="2971800"/>
            <a:ext cx="36576" cy="658368"/>
          </a:xfrm>
          <a:prstGeom prst="rect">
            <a:avLst/>
          </a:prstGeom>
          <a:solidFill>
            <a:srgbClr val="002E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5" name="Text 43"/>
          <p:cNvSpPr/>
          <p:nvPr/>
        </p:nvSpPr>
        <p:spPr>
          <a:xfrm>
            <a:off x="7123176" y="3044952"/>
            <a:ext cx="4215384" cy="3028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118%</a:t>
            </a:r>
            <a:endParaRPr lang="en-US" sz="2300" dirty="0"/>
          </a:p>
        </p:txBody>
      </p:sp>
      <p:sp>
        <p:nvSpPr>
          <p:cNvPr id="46" name="Text 44"/>
          <p:cNvSpPr/>
          <p:nvPr/>
        </p:nvSpPr>
        <p:spPr>
          <a:xfrm>
            <a:off x="7123176" y="3392424"/>
            <a:ext cx="4215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Κτηνοτροφία: 115 εκ. € προϋπολογισμός / 136 εκ. € αιτήσεις</a:t>
            </a:r>
            <a:endParaRPr lang="en-US" sz="770" dirty="0"/>
          </a:p>
        </p:txBody>
      </p:sp>
      <p:sp>
        <p:nvSpPr>
          <p:cNvPr id="47" name="Text 45"/>
          <p:cNvSpPr/>
          <p:nvPr/>
        </p:nvSpPr>
        <p:spPr>
          <a:xfrm>
            <a:off x="7031736" y="4014216"/>
            <a:ext cx="4398264" cy="740664"/>
          </a:xfrm>
          <a:prstGeom prst="rect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/>
              </a:rPr>
              <a:t>Προεντα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ξι</a:t>
            </a:r>
            <a:r>
              <a:rPr lang="en-US" sz="1200" b="1" dirty="0">
                <a:solidFill>
                  <a:srgbClr val="FFFFFF"/>
                </a:solidFill>
                <a:latin typeface="Arial"/>
              </a:rPr>
              <a:t>α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κοί</a:t>
            </a:r>
            <a:r>
              <a:rPr lang="en-US" sz="1200" b="1" dirty="0">
                <a:solidFill>
                  <a:srgbClr val="FFFFFF"/>
                </a:solidFill>
                <a:latin typeface="Arial"/>
              </a:rPr>
              <a:t> έλεγχοι για πρώτη φορά σε 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μελισσοκομί</a:t>
            </a:r>
            <a:r>
              <a:rPr lang="en-US" sz="1200" b="1" dirty="0">
                <a:solidFill>
                  <a:srgbClr val="FFFFFF"/>
                </a:solidFill>
                <a:latin typeface="Arial"/>
              </a:rPr>
              <a:t>α 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κ</a:t>
            </a:r>
            <a:r>
              <a:rPr lang="en-US" sz="1200" b="1" dirty="0">
                <a:solidFill>
                  <a:srgbClr val="FFFFFF"/>
                </a:solidFill>
                <a:latin typeface="Arial"/>
              </a:rPr>
              <a:t>α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ι</a:t>
            </a:r>
            <a:r>
              <a:rPr lang="el-GR" sz="1200" b="1" dirty="0">
                <a:solidFill>
                  <a:srgbClr val="FFFFFF"/>
                </a:solidFill>
                <a:latin typeface="Arial"/>
              </a:rPr>
              <a:t>     </a:t>
            </a:r>
            <a:r>
              <a:rPr lang="en-US" sz="1200" b="1" dirty="0" err="1">
                <a:solidFill>
                  <a:srgbClr val="FFFFFF"/>
                </a:solidFill>
                <a:latin typeface="Arial"/>
              </a:rPr>
              <a:t>κτηνοτροφί</a:t>
            </a:r>
            <a:r>
              <a:rPr lang="en-US" sz="1200" b="1" dirty="0">
                <a:solidFill>
                  <a:srgbClr val="FFFFFF"/>
                </a:solidFill>
                <a:latin typeface="Arial"/>
              </a:rPr>
              <a:t>α</a:t>
            </a:r>
            <a:endParaRPr lang="en-US" sz="840" dirty="0"/>
          </a:p>
        </p:txBody>
      </p:sp>
      <p:sp>
        <p:nvSpPr>
          <p:cNvPr id="48" name="Text 46"/>
          <p:cNvSpPr/>
          <p:nvPr/>
        </p:nvSpPr>
        <p:spPr>
          <a:xfrm>
            <a:off x="6995160" y="4919472"/>
            <a:ext cx="4434840" cy="42062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61707C"/>
                </a:solidFill>
                <a:latin typeface="Arial"/>
              </a:rPr>
              <a:t>Καταβληθείσες ενισχύσεις 2017–2024: 1,265 δισ. €</a:t>
            </a:r>
            <a:endParaRPr lang="en-US" sz="780" dirty="0"/>
          </a:p>
        </p:txBody>
      </p:sp>
      <p:sp>
        <p:nvSpPr>
          <p:cNvPr id="49" name="Text 47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50" name="Text 48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3</a:t>
            </a:r>
            <a:endParaRPr lang="en-US" sz="6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36200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Έλεγχοι παραγωγών – υψηλή παραβατικότητα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4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786384"/>
            <a:ext cx="109270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Τα αποτελέσματα των προενταξιακών ελέγχων ανέδειξαν υψηλά ποσοστά ευρημάτων μη συμμόρφωσης και οικειοθελών αποχωρήσεων.</a:t>
            </a:r>
            <a:endParaRPr lang="en-US" sz="960" dirty="0"/>
          </a:p>
        </p:txBody>
      </p:sp>
      <p:sp>
        <p:nvSpPr>
          <p:cNvPr id="7" name="Text 5"/>
          <p:cNvSpPr/>
          <p:nvPr/>
        </p:nvSpPr>
        <p:spPr>
          <a:xfrm>
            <a:off x="868680" y="1417320"/>
            <a:ext cx="2194560" cy="548640"/>
          </a:xfrm>
          <a:prstGeom prst="rect">
            <a:avLst/>
          </a:prstGeom>
          <a:solidFill>
            <a:srgbClr val="6BA843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/>
              </a:rPr>
              <a:t>Δράση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063240" y="1417320"/>
            <a:ext cx="1554480" cy="548640"/>
          </a:xfrm>
          <a:prstGeom prst="rect">
            <a:avLst/>
          </a:prstGeom>
          <a:solidFill>
            <a:srgbClr val="6BA843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/>
              </a:rPr>
              <a:t>Έλεγχοι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4617720" y="1417320"/>
            <a:ext cx="1645920" cy="548640"/>
          </a:xfrm>
          <a:prstGeom prst="rect">
            <a:avLst/>
          </a:prstGeom>
          <a:solidFill>
            <a:srgbClr val="6BA843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/>
              </a:rPr>
              <a:t>Ευρήματα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6263640" y="1417320"/>
            <a:ext cx="1920240" cy="548640"/>
          </a:xfrm>
          <a:prstGeom prst="rect">
            <a:avLst/>
          </a:prstGeom>
          <a:solidFill>
            <a:srgbClr val="6BA843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/>
              </a:rPr>
              <a:t>Αποχωρήσεις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183879" y="1417320"/>
            <a:ext cx="2514600" cy="548640"/>
          </a:xfrm>
          <a:prstGeom prst="rect">
            <a:avLst/>
          </a:prstGeom>
          <a:solidFill>
            <a:srgbClr val="6BA843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/>
              </a:rPr>
              <a:t>Ευρήματα +</a:t>
            </a:r>
            <a:endParaRPr lang="en-US" sz="7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/>
              </a:rPr>
              <a:t>Αποχωρήσεις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868680" y="1984248"/>
            <a:ext cx="219456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Μελισσοκομία</a:t>
            </a:r>
            <a:endParaRPr lang="en-US" sz="740" dirty="0"/>
          </a:p>
        </p:txBody>
      </p:sp>
      <p:sp>
        <p:nvSpPr>
          <p:cNvPr id="13" name="Text 11"/>
          <p:cNvSpPr/>
          <p:nvPr/>
        </p:nvSpPr>
        <p:spPr>
          <a:xfrm>
            <a:off x="3063240" y="1984248"/>
            <a:ext cx="155448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380</a:t>
            </a:r>
            <a:endParaRPr lang="en-US" sz="740" dirty="0"/>
          </a:p>
        </p:txBody>
      </p:sp>
      <p:sp>
        <p:nvSpPr>
          <p:cNvPr id="14" name="Text 12"/>
          <p:cNvSpPr/>
          <p:nvPr/>
        </p:nvSpPr>
        <p:spPr>
          <a:xfrm>
            <a:off x="4617720" y="1984248"/>
            <a:ext cx="164592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27%</a:t>
            </a:r>
            <a:endParaRPr lang="en-US" sz="740" dirty="0"/>
          </a:p>
        </p:txBody>
      </p:sp>
      <p:sp>
        <p:nvSpPr>
          <p:cNvPr id="15" name="Text 13"/>
          <p:cNvSpPr/>
          <p:nvPr/>
        </p:nvSpPr>
        <p:spPr>
          <a:xfrm>
            <a:off x="6263640" y="1984248"/>
            <a:ext cx="192024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16%</a:t>
            </a:r>
            <a:endParaRPr lang="en-US" sz="740" dirty="0"/>
          </a:p>
        </p:txBody>
      </p:sp>
      <p:sp>
        <p:nvSpPr>
          <p:cNvPr id="16" name="Text 14"/>
          <p:cNvSpPr/>
          <p:nvPr/>
        </p:nvSpPr>
        <p:spPr>
          <a:xfrm>
            <a:off x="8183879" y="1984248"/>
            <a:ext cx="251460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43%</a:t>
            </a:r>
            <a:endParaRPr lang="en-US" sz="740" dirty="0"/>
          </a:p>
        </p:txBody>
      </p:sp>
      <p:sp>
        <p:nvSpPr>
          <p:cNvPr id="17" name="Text 15"/>
          <p:cNvSpPr/>
          <p:nvPr/>
        </p:nvSpPr>
        <p:spPr>
          <a:xfrm>
            <a:off x="868680" y="2551176"/>
            <a:ext cx="2194560" cy="5486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Κτηνοτροφία</a:t>
            </a:r>
            <a:endParaRPr lang="en-US" sz="740" dirty="0"/>
          </a:p>
        </p:txBody>
      </p:sp>
      <p:sp>
        <p:nvSpPr>
          <p:cNvPr id="18" name="Text 16"/>
          <p:cNvSpPr/>
          <p:nvPr/>
        </p:nvSpPr>
        <p:spPr>
          <a:xfrm>
            <a:off x="3063240" y="2551176"/>
            <a:ext cx="1554480" cy="5486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357</a:t>
            </a:r>
            <a:endParaRPr lang="en-US" sz="740" dirty="0"/>
          </a:p>
        </p:txBody>
      </p:sp>
      <p:sp>
        <p:nvSpPr>
          <p:cNvPr id="19" name="Text 17"/>
          <p:cNvSpPr/>
          <p:nvPr/>
        </p:nvSpPr>
        <p:spPr>
          <a:xfrm>
            <a:off x="4617720" y="2551176"/>
            <a:ext cx="1645920" cy="5486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44%</a:t>
            </a:r>
            <a:endParaRPr lang="en-US" sz="740" dirty="0"/>
          </a:p>
        </p:txBody>
      </p:sp>
      <p:sp>
        <p:nvSpPr>
          <p:cNvPr id="20" name="Text 18"/>
          <p:cNvSpPr/>
          <p:nvPr/>
        </p:nvSpPr>
        <p:spPr>
          <a:xfrm>
            <a:off x="6263640" y="2551176"/>
            <a:ext cx="1920240" cy="5486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25%</a:t>
            </a:r>
            <a:endParaRPr lang="en-US" sz="740" dirty="0"/>
          </a:p>
        </p:txBody>
      </p:sp>
      <p:sp>
        <p:nvSpPr>
          <p:cNvPr id="21" name="Text 19"/>
          <p:cNvSpPr/>
          <p:nvPr/>
        </p:nvSpPr>
        <p:spPr>
          <a:xfrm>
            <a:off x="8183879" y="2551176"/>
            <a:ext cx="2514600" cy="5486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1D2C3B"/>
                </a:solidFill>
                <a:latin typeface="Arial"/>
              </a:rPr>
              <a:t>69%</a:t>
            </a:r>
            <a:endParaRPr lang="en-US" sz="740" dirty="0"/>
          </a:p>
        </p:txBody>
      </p:sp>
      <p:sp>
        <p:nvSpPr>
          <p:cNvPr id="22" name="Text 20"/>
          <p:cNvSpPr/>
          <p:nvPr/>
        </p:nvSpPr>
        <p:spPr>
          <a:xfrm>
            <a:off x="868680" y="3118104"/>
            <a:ext cx="219456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Σύνολο</a:t>
            </a:r>
            <a:endParaRPr lang="en-US" sz="740" dirty="0"/>
          </a:p>
        </p:txBody>
      </p:sp>
      <p:sp>
        <p:nvSpPr>
          <p:cNvPr id="23" name="Text 21"/>
          <p:cNvSpPr/>
          <p:nvPr/>
        </p:nvSpPr>
        <p:spPr>
          <a:xfrm>
            <a:off x="3063240" y="3118104"/>
            <a:ext cx="155448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737</a:t>
            </a:r>
            <a:endParaRPr lang="en-US" sz="740" dirty="0"/>
          </a:p>
        </p:txBody>
      </p:sp>
      <p:sp>
        <p:nvSpPr>
          <p:cNvPr id="24" name="Text 22"/>
          <p:cNvSpPr/>
          <p:nvPr/>
        </p:nvSpPr>
        <p:spPr>
          <a:xfrm>
            <a:off x="4617720" y="3118104"/>
            <a:ext cx="164592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35%</a:t>
            </a:r>
            <a:endParaRPr lang="en-US" sz="740" dirty="0"/>
          </a:p>
        </p:txBody>
      </p:sp>
      <p:sp>
        <p:nvSpPr>
          <p:cNvPr id="25" name="Text 23"/>
          <p:cNvSpPr/>
          <p:nvPr/>
        </p:nvSpPr>
        <p:spPr>
          <a:xfrm>
            <a:off x="6263640" y="3118104"/>
            <a:ext cx="192024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20,5%</a:t>
            </a:r>
            <a:endParaRPr lang="en-US" sz="740" dirty="0"/>
          </a:p>
        </p:txBody>
      </p:sp>
      <p:sp>
        <p:nvSpPr>
          <p:cNvPr id="26" name="Text 24"/>
          <p:cNvSpPr/>
          <p:nvPr/>
        </p:nvSpPr>
        <p:spPr>
          <a:xfrm>
            <a:off x="8183879" y="3118104"/>
            <a:ext cx="2514600" cy="5486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380" b="1" dirty="0">
                <a:solidFill>
                  <a:srgbClr val="1D2C3B"/>
                </a:solidFill>
                <a:latin typeface="Arial"/>
              </a:rPr>
              <a:t>55,5%</a:t>
            </a:r>
            <a:endParaRPr lang="en-US" sz="740" dirty="0"/>
          </a:p>
        </p:txBody>
      </p:sp>
      <p:sp>
        <p:nvSpPr>
          <p:cNvPr id="27" name="Shape 25"/>
          <p:cNvSpPr/>
          <p:nvPr/>
        </p:nvSpPr>
        <p:spPr>
          <a:xfrm>
            <a:off x="1051560" y="4160520"/>
            <a:ext cx="2788920" cy="987552"/>
          </a:xfrm>
          <a:prstGeom prst="rect">
            <a:avLst/>
          </a:prstGeom>
          <a:solidFill>
            <a:srgbClr val="E9F6FA"/>
          </a:solidFill>
          <a:ln w="12700">
            <a:solidFill>
              <a:srgbClr val="E9F6F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8" name="Shape 26"/>
          <p:cNvSpPr/>
          <p:nvPr/>
        </p:nvSpPr>
        <p:spPr>
          <a:xfrm>
            <a:off x="1051560" y="4160520"/>
            <a:ext cx="50292" cy="987552"/>
          </a:xfrm>
          <a:prstGeom prst="rect">
            <a:avLst/>
          </a:prstGeom>
          <a:solidFill>
            <a:srgbClr val="0090A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9" name="Text 27"/>
          <p:cNvSpPr/>
          <p:nvPr/>
        </p:nvSpPr>
        <p:spPr>
          <a:xfrm>
            <a:off x="1252728" y="4279392"/>
            <a:ext cx="2468879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1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στους 3</a:t>
            </a:r>
            <a:endParaRPr lang="en-US" sz="2300" dirty="0"/>
          </a:p>
        </p:txBody>
      </p:sp>
      <p:sp>
        <p:nvSpPr>
          <p:cNvPr id="30" name="Text 28"/>
          <p:cNvSpPr/>
          <p:nvPr/>
        </p:nvSpPr>
        <p:spPr>
          <a:xfrm>
            <a:off x="1252728" y="4672583"/>
            <a:ext cx="2468879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με ευρήματα στους ελέγχους</a:t>
            </a:r>
            <a:endParaRPr lang="en-US" sz="770" dirty="0"/>
          </a:p>
        </p:txBody>
      </p:sp>
      <p:sp>
        <p:nvSpPr>
          <p:cNvPr id="31" name="Shape 29"/>
          <p:cNvSpPr/>
          <p:nvPr/>
        </p:nvSpPr>
        <p:spPr>
          <a:xfrm>
            <a:off x="4617720" y="4160520"/>
            <a:ext cx="2788920" cy="987552"/>
          </a:xfrm>
          <a:prstGeom prst="rect">
            <a:avLst/>
          </a:prstGeom>
          <a:solidFill>
            <a:srgbClr val="F2F5F6"/>
          </a:solidFill>
          <a:ln w="12700">
            <a:solidFill>
              <a:srgbClr val="F2F5F6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2" name="Shape 30"/>
          <p:cNvSpPr/>
          <p:nvPr/>
        </p:nvSpPr>
        <p:spPr>
          <a:xfrm>
            <a:off x="4617720" y="4160520"/>
            <a:ext cx="50292" cy="987552"/>
          </a:xfrm>
          <a:prstGeom prst="rect">
            <a:avLst/>
          </a:prstGeom>
          <a:solidFill>
            <a:srgbClr val="002E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3" name="Text 31"/>
          <p:cNvSpPr/>
          <p:nvPr/>
        </p:nvSpPr>
        <p:spPr>
          <a:xfrm>
            <a:off x="4818888" y="4279392"/>
            <a:ext cx="2468879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1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στους 5</a:t>
            </a:r>
            <a:endParaRPr lang="en-US" sz="2300" dirty="0"/>
          </a:p>
        </p:txBody>
      </p:sp>
      <p:sp>
        <p:nvSpPr>
          <p:cNvPr id="34" name="Text 32"/>
          <p:cNvSpPr/>
          <p:nvPr/>
        </p:nvSpPr>
        <p:spPr>
          <a:xfrm>
            <a:off x="4818888" y="4672583"/>
            <a:ext cx="2468879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αποχώρησε οικειοθελώς</a:t>
            </a:r>
            <a:endParaRPr lang="en-US" sz="770" dirty="0"/>
          </a:p>
        </p:txBody>
      </p:sp>
      <p:sp>
        <p:nvSpPr>
          <p:cNvPr id="35" name="Shape 33"/>
          <p:cNvSpPr/>
          <p:nvPr/>
        </p:nvSpPr>
        <p:spPr>
          <a:xfrm>
            <a:off x="8183879" y="4160520"/>
            <a:ext cx="2788920" cy="987552"/>
          </a:xfrm>
          <a:prstGeom prst="rect">
            <a:avLst/>
          </a:prstGeom>
          <a:solidFill>
            <a:srgbClr val="EAF5E4"/>
          </a:solidFill>
          <a:ln w="12700">
            <a:solidFill>
              <a:srgbClr val="EAF5E4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6" name="Shape 34"/>
          <p:cNvSpPr/>
          <p:nvPr/>
        </p:nvSpPr>
        <p:spPr>
          <a:xfrm>
            <a:off x="8183879" y="4160520"/>
            <a:ext cx="50292" cy="987552"/>
          </a:xfrm>
          <a:prstGeom prst="rect">
            <a:avLst/>
          </a:prstGeom>
          <a:solidFill>
            <a:srgbClr val="6BA84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7" name="Text 35"/>
          <p:cNvSpPr/>
          <p:nvPr/>
        </p:nvSpPr>
        <p:spPr>
          <a:xfrm>
            <a:off x="8385048" y="4279392"/>
            <a:ext cx="2468879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31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στους 2</a:t>
            </a:r>
            <a:endParaRPr lang="en-US" sz="2300" dirty="0"/>
          </a:p>
        </p:txBody>
      </p:sp>
      <p:sp>
        <p:nvSpPr>
          <p:cNvPr id="38" name="Text 36"/>
          <p:cNvSpPr/>
          <p:nvPr/>
        </p:nvSpPr>
        <p:spPr>
          <a:xfrm>
            <a:off x="8385048" y="4672583"/>
            <a:ext cx="2468879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b="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με ευρήματα ή αποχώρηση</a:t>
            </a:r>
            <a:endParaRPr lang="en-US" sz="770" dirty="0"/>
          </a:p>
        </p:txBody>
      </p:sp>
      <p:sp>
        <p:nvSpPr>
          <p:cNvPr id="50" name="Text 48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51" name="Text 49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4</a:t>
            </a:r>
            <a:endParaRPr lang="en-US" sz="6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30738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Φορείς Πιστοποίησης – Έλεγχοι και Κυρώσεις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35804" y="704087"/>
            <a:ext cx="11018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60" b="1" dirty="0">
                <a:solidFill>
                  <a:srgbClr val="1D2C3B"/>
                </a:solidFill>
                <a:latin typeface="Arial"/>
              </a:rPr>
              <a:t>Οι έλεγχοι στους Οργανισμούς Ελέγχου και Πιστοποίησης (ΟΕΠ) πραγματοποιήθηκαν από τον ΕΛΓΟ-ΔΗΜΗΤΡΑ.</a:t>
            </a:r>
            <a:endParaRPr lang="en-US" sz="940" dirty="0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2743200" cy="777240"/>
          </a:xfrm>
          <a:prstGeom prst="rect">
            <a:avLst/>
          </a:prstGeom>
          <a:solidFill>
            <a:srgbClr val="E9F6FA"/>
          </a:solidFill>
          <a:ln w="12700">
            <a:solidFill>
              <a:srgbClr val="E9F6F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Shape 6"/>
          <p:cNvSpPr/>
          <p:nvPr/>
        </p:nvSpPr>
        <p:spPr>
          <a:xfrm>
            <a:off x="640080" y="1234440"/>
            <a:ext cx="36576" cy="777240"/>
          </a:xfrm>
          <a:prstGeom prst="rect">
            <a:avLst/>
          </a:prstGeom>
          <a:solidFill>
            <a:srgbClr val="0090A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768096" y="1307592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33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768096" y="1655064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εγκεκριμένοι ΟΕΠ ελέγχθηκαν</a:t>
            </a:r>
            <a:endParaRPr lang="en-US" sz="770" dirty="0"/>
          </a:p>
        </p:txBody>
      </p:sp>
      <p:sp>
        <p:nvSpPr>
          <p:cNvPr id="11" name="Shape 9"/>
          <p:cNvSpPr/>
          <p:nvPr/>
        </p:nvSpPr>
        <p:spPr>
          <a:xfrm>
            <a:off x="3703320" y="1234440"/>
            <a:ext cx="2743200" cy="777240"/>
          </a:xfrm>
          <a:prstGeom prst="rect">
            <a:avLst/>
          </a:prstGeom>
          <a:solidFill>
            <a:srgbClr val="EAF5E4"/>
          </a:solidFill>
          <a:ln w="12700">
            <a:solidFill>
              <a:srgbClr val="EAF5E4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Shape 10"/>
          <p:cNvSpPr/>
          <p:nvPr/>
        </p:nvSpPr>
        <p:spPr>
          <a:xfrm>
            <a:off x="3703320" y="1234440"/>
            <a:ext cx="36576" cy="777240"/>
          </a:xfrm>
          <a:prstGeom prst="rect">
            <a:avLst/>
          </a:prstGeom>
          <a:solidFill>
            <a:srgbClr val="6BA843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3831336" y="1307592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33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12"/>
          <p:cNvSpPr/>
          <p:nvPr/>
        </p:nvSpPr>
        <p:spPr>
          <a:xfrm>
            <a:off x="3831336" y="1655064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χρηματικά πρόστιμα</a:t>
            </a:r>
            <a:endParaRPr lang="en-US" sz="770" dirty="0"/>
          </a:p>
        </p:txBody>
      </p:sp>
      <p:sp>
        <p:nvSpPr>
          <p:cNvPr id="15" name="Shape 13"/>
          <p:cNvSpPr/>
          <p:nvPr/>
        </p:nvSpPr>
        <p:spPr>
          <a:xfrm>
            <a:off x="6766560" y="1234440"/>
            <a:ext cx="2743200" cy="777240"/>
          </a:xfrm>
          <a:prstGeom prst="rect">
            <a:avLst/>
          </a:prstGeom>
          <a:solidFill>
            <a:srgbClr val="F2F5F6"/>
          </a:solidFill>
          <a:ln w="12700">
            <a:solidFill>
              <a:srgbClr val="F2F5F6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Shape 14"/>
          <p:cNvSpPr/>
          <p:nvPr/>
        </p:nvSpPr>
        <p:spPr>
          <a:xfrm>
            <a:off x="6766560" y="1234440"/>
            <a:ext cx="36576" cy="777240"/>
          </a:xfrm>
          <a:prstGeom prst="rect">
            <a:avLst/>
          </a:prstGeom>
          <a:solidFill>
            <a:srgbClr val="002E6D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Text 15"/>
          <p:cNvSpPr/>
          <p:nvPr/>
        </p:nvSpPr>
        <p:spPr>
          <a:xfrm>
            <a:off x="6894576" y="1307592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3350" b="1" dirty="0">
                <a:solidFill>
                  <a:srgbClr val="002E6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</a:t>
            </a:r>
            <a:endParaRPr lang="en-US" sz="2300" dirty="0"/>
          </a:p>
        </p:txBody>
      </p:sp>
      <p:sp>
        <p:nvSpPr>
          <p:cNvPr id="18" name="Text 16"/>
          <p:cNvSpPr/>
          <p:nvPr/>
        </p:nvSpPr>
        <p:spPr>
          <a:xfrm>
            <a:off x="6894576" y="1655064"/>
            <a:ext cx="25237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D2C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ΟΕΠ με πρόστιμα</a:t>
            </a:r>
            <a:endParaRPr lang="en-US" sz="770" dirty="0"/>
          </a:p>
        </p:txBody>
      </p:sp>
      <p:sp>
        <p:nvSpPr>
          <p:cNvPr id="19" name="Text 17"/>
          <p:cNvSpPr/>
          <p:nvPr/>
        </p:nvSpPr>
        <p:spPr>
          <a:xfrm>
            <a:off x="822960" y="265176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0090AF"/>
                </a:solidFill>
                <a:latin typeface="Arial"/>
              </a:rPr>
              <a:t>Αύγουστος 2025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22960" y="2944368"/>
            <a:ext cx="4800600" cy="502920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180" dirty="0">
                <a:solidFill>
                  <a:srgbClr val="1D2C3B"/>
                </a:solidFill>
                <a:latin typeface="Arial"/>
              </a:rPr>
              <a:t>✓ ΕΣΥΔ: αναστολή διαπίστευσης 2 φορέων πιστοποίησης</a:t>
            </a:r>
            <a:endParaRPr lang="en-US" sz="780" dirty="0"/>
          </a:p>
        </p:txBody>
      </p:sp>
      <p:sp>
        <p:nvSpPr>
          <p:cNvPr id="21" name="Shape 19"/>
          <p:cNvSpPr/>
          <p:nvPr/>
        </p:nvSpPr>
        <p:spPr>
          <a:xfrm>
            <a:off x="777240" y="3913632"/>
            <a:ext cx="4663440" cy="0"/>
          </a:xfrm>
          <a:prstGeom prst="line">
            <a:avLst/>
          </a:prstGeom>
          <a:noFill/>
          <a:ln w="15240">
            <a:solidFill>
              <a:srgbClr val="D7E3E5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l-GR"/>
          </a:p>
        </p:txBody>
      </p:sp>
      <p:sp>
        <p:nvSpPr>
          <p:cNvPr id="22" name="Shape 20"/>
          <p:cNvSpPr/>
          <p:nvPr/>
        </p:nvSpPr>
        <p:spPr>
          <a:xfrm>
            <a:off x="1325880" y="3785616"/>
            <a:ext cx="201168" cy="201168"/>
          </a:xfrm>
          <a:prstGeom prst="ellipse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3" name="Shape 21"/>
          <p:cNvSpPr/>
          <p:nvPr/>
        </p:nvSpPr>
        <p:spPr>
          <a:xfrm>
            <a:off x="4343400" y="3785616"/>
            <a:ext cx="201168" cy="201168"/>
          </a:xfrm>
          <a:prstGeom prst="ellipse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3831336" y="4288536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6BA843"/>
                </a:solidFill>
                <a:latin typeface="Arial"/>
              </a:rPr>
              <a:t>Νοέμβριος 2025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465576" y="4617721"/>
            <a:ext cx="3337560" cy="658368"/>
          </a:xfrm>
          <a:prstGeom prst="rect">
            <a:avLst/>
          </a:prstGeom>
          <a:solidFill>
            <a:srgbClr val="EAF5E4"/>
          </a:solidFill>
          <a:ln>
            <a:solidFill>
              <a:srgbClr val="EAF5E4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180" dirty="0">
                <a:solidFill>
                  <a:srgbClr val="1D2C3B"/>
                </a:solidFill>
                <a:latin typeface="Arial"/>
              </a:rPr>
              <a:t>✓ 8 χρηματικά πρόστιμα σε 6 φορείς πιστοποίησης</a:t>
            </a:r>
            <a:endParaRPr lang="en-US" sz="780" dirty="0"/>
          </a:p>
          <a:p>
            <a:r>
              <a:rPr lang="en-US" sz="1180" dirty="0">
                <a:solidFill>
                  <a:srgbClr val="1D2C3B"/>
                </a:solidFill>
                <a:latin typeface="Arial"/>
              </a:rPr>
              <a:t>✓ 6μηνη αναστολή έγκρισης σε 3 φορείς</a:t>
            </a:r>
          </a:p>
        </p:txBody>
      </p:sp>
      <p:sp>
        <p:nvSpPr>
          <p:cNvPr id="26" name="Text 24"/>
          <p:cNvSpPr/>
          <p:nvPr/>
        </p:nvSpPr>
        <p:spPr>
          <a:xfrm>
            <a:off x="7315200" y="2450592"/>
            <a:ext cx="4343400" cy="310896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002E6D"/>
                </a:solidFill>
                <a:latin typeface="Arial"/>
              </a:rPr>
              <a:t>Ενδείξεις για την ποιότητα/ένταση των ελέγχων ΟΕΠ</a:t>
            </a:r>
            <a:endParaRPr lang="en-US" sz="920" dirty="0"/>
          </a:p>
        </p:txBody>
      </p:sp>
      <p:sp>
        <p:nvSpPr>
          <p:cNvPr id="27" name="Text 25"/>
          <p:cNvSpPr/>
          <p:nvPr/>
        </p:nvSpPr>
        <p:spPr>
          <a:xfrm>
            <a:off x="7424927" y="2798064"/>
            <a:ext cx="4160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70" dirty="0">
                <a:solidFill>
                  <a:srgbClr val="1D2C3B"/>
                </a:solidFill>
                <a:latin typeface="Arial"/>
              </a:rPr>
              <a:t>Σε ορισμένες περιπτώσεις καταγράφηκε ιδιαίτερα μεγάλος αριθμός ελέγχων από τον ίδιο ελεγκτή ανά ημέρα.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7452360" y="3337560"/>
            <a:ext cx="731520" cy="320040"/>
          </a:xfrm>
          <a:prstGeom prst="rect">
            <a:avLst/>
          </a:prstGeom>
          <a:solidFill>
            <a:srgbClr val="002E6D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b="1" dirty="0">
                <a:solidFill>
                  <a:srgbClr val="FFFFFF"/>
                </a:solidFill>
                <a:latin typeface="Arial"/>
              </a:rPr>
              <a:t>Ελεγκτής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8183880" y="3337560"/>
            <a:ext cx="1508760" cy="320040"/>
          </a:xfrm>
          <a:prstGeom prst="rect">
            <a:avLst/>
          </a:prstGeom>
          <a:solidFill>
            <a:srgbClr val="002E6D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b="1" dirty="0">
                <a:solidFill>
                  <a:srgbClr val="FFFFFF"/>
                </a:solidFill>
                <a:latin typeface="Arial"/>
              </a:rPr>
              <a:t>Ημερομηνίες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9692640" y="3337560"/>
            <a:ext cx="1737360" cy="320040"/>
          </a:xfrm>
          <a:prstGeom prst="rect">
            <a:avLst/>
          </a:prstGeom>
          <a:solidFill>
            <a:srgbClr val="002E6D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b="1" dirty="0">
                <a:solidFill>
                  <a:srgbClr val="FFFFFF"/>
                </a:solidFill>
                <a:latin typeface="Arial"/>
              </a:rPr>
              <a:t>Έλεγχοι/ημέρα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7452360" y="3621024"/>
            <a:ext cx="73152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Α</a:t>
            </a:r>
            <a:endParaRPr lang="en-US" sz="740" dirty="0"/>
          </a:p>
        </p:txBody>
      </p:sp>
      <p:sp>
        <p:nvSpPr>
          <p:cNvPr id="32" name="Text 30"/>
          <p:cNvSpPr/>
          <p:nvPr/>
        </p:nvSpPr>
        <p:spPr>
          <a:xfrm>
            <a:off x="8183880" y="3621024"/>
            <a:ext cx="150876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22–25/4/2025</a:t>
            </a:r>
            <a:endParaRPr lang="en-US" sz="740" dirty="0"/>
          </a:p>
        </p:txBody>
      </p:sp>
      <p:sp>
        <p:nvSpPr>
          <p:cNvPr id="33" name="Text 31"/>
          <p:cNvSpPr/>
          <p:nvPr/>
        </p:nvSpPr>
        <p:spPr>
          <a:xfrm>
            <a:off x="9692640" y="3621024"/>
            <a:ext cx="173736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7, 11, 15, 13</a:t>
            </a:r>
            <a:endParaRPr lang="en-US" sz="740" dirty="0"/>
          </a:p>
        </p:txBody>
      </p:sp>
      <p:sp>
        <p:nvSpPr>
          <p:cNvPr id="34" name="Text 32"/>
          <p:cNvSpPr/>
          <p:nvPr/>
        </p:nvSpPr>
        <p:spPr>
          <a:xfrm>
            <a:off x="7452360" y="3904488"/>
            <a:ext cx="731520" cy="3200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Β</a:t>
            </a:r>
            <a:endParaRPr lang="en-US" sz="740" dirty="0"/>
          </a:p>
        </p:txBody>
      </p:sp>
      <p:sp>
        <p:nvSpPr>
          <p:cNvPr id="35" name="Text 33"/>
          <p:cNvSpPr/>
          <p:nvPr/>
        </p:nvSpPr>
        <p:spPr>
          <a:xfrm>
            <a:off x="8183880" y="3904488"/>
            <a:ext cx="1508760" cy="3200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11–13/6/2025</a:t>
            </a:r>
            <a:endParaRPr lang="en-US" sz="740" dirty="0"/>
          </a:p>
        </p:txBody>
      </p:sp>
      <p:sp>
        <p:nvSpPr>
          <p:cNvPr id="36" name="Text 34"/>
          <p:cNvSpPr/>
          <p:nvPr/>
        </p:nvSpPr>
        <p:spPr>
          <a:xfrm>
            <a:off x="9692640" y="3904488"/>
            <a:ext cx="1737360" cy="320040"/>
          </a:xfrm>
          <a:prstGeom prst="rect">
            <a:avLst/>
          </a:prstGeom>
          <a:solidFill>
            <a:srgbClr val="F3F8F0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11, 10, 10</a:t>
            </a:r>
            <a:endParaRPr lang="en-US" sz="740" dirty="0"/>
          </a:p>
        </p:txBody>
      </p:sp>
      <p:sp>
        <p:nvSpPr>
          <p:cNvPr id="37" name="Text 35"/>
          <p:cNvSpPr/>
          <p:nvPr/>
        </p:nvSpPr>
        <p:spPr>
          <a:xfrm>
            <a:off x="7452360" y="4187952"/>
            <a:ext cx="73152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Γ</a:t>
            </a:r>
            <a:endParaRPr lang="en-US" sz="740" dirty="0"/>
          </a:p>
        </p:txBody>
      </p:sp>
      <p:sp>
        <p:nvSpPr>
          <p:cNvPr id="38" name="Text 36"/>
          <p:cNvSpPr/>
          <p:nvPr/>
        </p:nvSpPr>
        <p:spPr>
          <a:xfrm>
            <a:off x="8183880" y="4187952"/>
            <a:ext cx="150876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23–25/6/2025</a:t>
            </a:r>
            <a:endParaRPr lang="en-US" sz="740" dirty="0"/>
          </a:p>
        </p:txBody>
      </p:sp>
      <p:sp>
        <p:nvSpPr>
          <p:cNvPr id="39" name="Text 37"/>
          <p:cNvSpPr/>
          <p:nvPr/>
        </p:nvSpPr>
        <p:spPr>
          <a:xfrm>
            <a:off x="9692640" y="4187952"/>
            <a:ext cx="1737360" cy="320040"/>
          </a:xfrm>
          <a:prstGeom prst="rect">
            <a:avLst/>
          </a:prstGeom>
          <a:solidFill>
            <a:srgbClr val="EAF5E4"/>
          </a:solidFill>
          <a:ln w="6350">
            <a:solidFill>
              <a:srgbClr val="FFFFFF"/>
            </a:solidFill>
          </a:ln>
        </p:spPr>
        <p:txBody>
          <a:bodyPr wrap="square" lIns="318" tIns="318" rIns="318" bIns="318" rtlCol="0" anchor="ctr">
            <a:normAutofit/>
          </a:bodyPr>
          <a:lstStyle/>
          <a:p>
            <a:pPr marL="0" indent="0" algn="ctr">
              <a:buNone/>
            </a:pPr>
            <a:r>
              <a:rPr lang="en-US" sz="1140" dirty="0">
                <a:solidFill>
                  <a:srgbClr val="1D2C3B"/>
                </a:solidFill>
                <a:latin typeface="Arial"/>
              </a:rPr>
              <a:t>6, 7, 8</a:t>
            </a:r>
            <a:endParaRPr lang="en-US" sz="740" dirty="0"/>
          </a:p>
        </p:txBody>
      </p:sp>
      <p:sp>
        <p:nvSpPr>
          <p:cNvPr id="40" name="Text 38"/>
          <p:cNvSpPr/>
          <p:nvPr/>
        </p:nvSpPr>
        <p:spPr>
          <a:xfrm>
            <a:off x="7452360" y="4681728"/>
            <a:ext cx="3977640" cy="320040"/>
          </a:xfrm>
          <a:prstGeom prst="rect">
            <a:avLst/>
          </a:prstGeom>
          <a:solidFill>
            <a:srgbClr val="F2F5F6"/>
          </a:solidFill>
          <a:ln>
            <a:solidFill>
              <a:srgbClr val="F2F5F6"/>
            </a:solidFill>
          </a:ln>
        </p:spPr>
        <p:txBody>
          <a:bodyPr wrap="square" lIns="762" tIns="762" rIns="762" bIns="762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40" b="1" dirty="0">
                <a:solidFill>
                  <a:srgbClr val="002E6D"/>
                </a:solidFill>
                <a:latin typeface="Arial"/>
              </a:rPr>
              <a:t>Ανάγκη αυστηρότερης εποπτείας της πληρότητας, αξιοπιστίας και ιχνηλασιμότητας των ελέγχων.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42" name="Text 40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5</a:t>
            </a:r>
            <a:endParaRPr lang="en-US" sz="64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37744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Ενέργειες που υλοποιήθηκαν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4360" y="859536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60" b="1" dirty="0">
                <a:solidFill>
                  <a:srgbClr val="1D2C3B"/>
                </a:solidFill>
                <a:latin typeface="Arial"/>
              </a:rPr>
              <a:t>Άμεσα μέτρα ελέγχου, περιορισμού κινδύνου και ενημέρωσης της Ευρωπαϊκής Επιτροπής.</a:t>
            </a:r>
            <a:endParaRPr lang="en-US" sz="940" dirty="0"/>
          </a:p>
        </p:txBody>
      </p:sp>
      <p:sp>
        <p:nvSpPr>
          <p:cNvPr id="7" name="Text 5"/>
          <p:cNvSpPr/>
          <p:nvPr/>
        </p:nvSpPr>
        <p:spPr>
          <a:xfrm>
            <a:off x="713232" y="1627632"/>
            <a:ext cx="329184" cy="329184"/>
          </a:xfrm>
          <a:prstGeom prst="ellipse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1</a:t>
            </a:r>
            <a:endParaRPr lang="en-US" sz="72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4892040" cy="676656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Προενταξιακοί έλεγχοι παραγωγών και έλεγχοι ΟΕΠ από τον ΕΛΓΟ-ΔΗΜΗΤΡΑ</a:t>
            </a:r>
            <a:endParaRPr lang="en-US" sz="920" dirty="0"/>
          </a:p>
        </p:txBody>
      </p:sp>
      <p:sp>
        <p:nvSpPr>
          <p:cNvPr id="9" name="Text 7"/>
          <p:cNvSpPr/>
          <p:nvPr/>
        </p:nvSpPr>
        <p:spPr>
          <a:xfrm>
            <a:off x="6236208" y="1627632"/>
            <a:ext cx="329184" cy="329184"/>
          </a:xfrm>
          <a:prstGeom prst="ellipse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2</a:t>
            </a:r>
            <a:endParaRPr lang="en-US" sz="720" dirty="0"/>
          </a:p>
        </p:txBody>
      </p:sp>
      <p:sp>
        <p:nvSpPr>
          <p:cNvPr id="10" name="Text 8"/>
          <p:cNvSpPr/>
          <p:nvPr/>
        </p:nvSpPr>
        <p:spPr>
          <a:xfrm>
            <a:off x="6620256" y="1554480"/>
            <a:ext cx="4983480" cy="676656"/>
          </a:xfrm>
          <a:prstGeom prst="rect">
            <a:avLst/>
          </a:prstGeom>
          <a:solidFill>
            <a:srgbClr val="EAF5E4"/>
          </a:solidFill>
          <a:ln>
            <a:solidFill>
              <a:srgbClr val="EAF5E4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8 χρηματικά πρόστιμα σε 6 ΟΕΠ και μέτρα αναστολής όπου διαπιστώθηκαν σοβαρά προβλήματα</a:t>
            </a:r>
            <a:endParaRPr lang="en-US" sz="920" dirty="0"/>
          </a:p>
        </p:txBody>
      </p:sp>
      <p:sp>
        <p:nvSpPr>
          <p:cNvPr id="11" name="Text 9"/>
          <p:cNvSpPr/>
          <p:nvPr/>
        </p:nvSpPr>
        <p:spPr>
          <a:xfrm>
            <a:off x="713232" y="2651760"/>
            <a:ext cx="329184" cy="329184"/>
          </a:xfrm>
          <a:prstGeom prst="ellipse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3</a:t>
            </a:r>
            <a:endParaRPr lang="en-US" sz="720" dirty="0"/>
          </a:p>
        </p:txBody>
      </p:sp>
      <p:sp>
        <p:nvSpPr>
          <p:cNvPr id="12" name="Text 10"/>
          <p:cNvSpPr/>
          <p:nvPr/>
        </p:nvSpPr>
        <p:spPr>
          <a:xfrm>
            <a:off x="1097280" y="2578608"/>
            <a:ext cx="4892040" cy="676656"/>
          </a:xfrm>
          <a:prstGeom prst="rect">
            <a:avLst/>
          </a:prstGeom>
          <a:solidFill>
            <a:srgbClr val="F2F5F6"/>
          </a:solidFill>
          <a:ln>
            <a:solidFill>
              <a:srgbClr val="F2F5F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«Πάγωμα» πληρωμών παραγωγών με πιστοποίηση από φορείς με κυρώσεις αναστολής</a:t>
            </a:r>
            <a:endParaRPr lang="en-US" sz="920" dirty="0"/>
          </a:p>
        </p:txBody>
      </p:sp>
      <p:sp>
        <p:nvSpPr>
          <p:cNvPr id="13" name="Text 11"/>
          <p:cNvSpPr/>
          <p:nvPr/>
        </p:nvSpPr>
        <p:spPr>
          <a:xfrm>
            <a:off x="6236208" y="2651760"/>
            <a:ext cx="329184" cy="329184"/>
          </a:xfrm>
          <a:prstGeom prst="ellipse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4</a:t>
            </a:r>
            <a:endParaRPr lang="en-US" sz="720" dirty="0"/>
          </a:p>
        </p:txBody>
      </p:sp>
      <p:sp>
        <p:nvSpPr>
          <p:cNvPr id="14" name="Text 12"/>
          <p:cNvSpPr/>
          <p:nvPr/>
        </p:nvSpPr>
        <p:spPr>
          <a:xfrm>
            <a:off x="6620256" y="2578608"/>
            <a:ext cx="4983480" cy="676656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«Πάγωμα» έγκρισης νέων φορέων πιστοποίησης</a:t>
            </a:r>
            <a:endParaRPr lang="en-US" sz="920" dirty="0"/>
          </a:p>
        </p:txBody>
      </p:sp>
      <p:sp>
        <p:nvSpPr>
          <p:cNvPr id="15" name="Text 13"/>
          <p:cNvSpPr/>
          <p:nvPr/>
        </p:nvSpPr>
        <p:spPr>
          <a:xfrm>
            <a:off x="713232" y="3675887"/>
            <a:ext cx="329184" cy="329184"/>
          </a:xfrm>
          <a:prstGeom prst="ellipse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5</a:t>
            </a:r>
            <a:endParaRPr lang="en-US" sz="720" dirty="0"/>
          </a:p>
        </p:txBody>
      </p:sp>
      <p:sp>
        <p:nvSpPr>
          <p:cNvPr id="16" name="Text 14"/>
          <p:cNvSpPr/>
          <p:nvPr/>
        </p:nvSpPr>
        <p:spPr>
          <a:xfrm>
            <a:off x="1097280" y="3602736"/>
            <a:ext cx="4892040" cy="676656"/>
          </a:xfrm>
          <a:prstGeom prst="rect">
            <a:avLst/>
          </a:prstGeom>
          <a:solidFill>
            <a:srgbClr val="EAF5E4"/>
          </a:solidFill>
          <a:ln>
            <a:solidFill>
              <a:srgbClr val="EAF5E4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«Πάγωμα» εντάξεων στις δράσεις μελισσοκομίας και κτηνοτροφίας</a:t>
            </a:r>
            <a:endParaRPr lang="en-US" sz="920" dirty="0"/>
          </a:p>
        </p:txBody>
      </p:sp>
      <p:sp>
        <p:nvSpPr>
          <p:cNvPr id="17" name="Text 15"/>
          <p:cNvSpPr/>
          <p:nvPr/>
        </p:nvSpPr>
        <p:spPr>
          <a:xfrm>
            <a:off x="6236208" y="3675887"/>
            <a:ext cx="329184" cy="329184"/>
          </a:xfrm>
          <a:prstGeom prst="ellipse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6</a:t>
            </a:r>
            <a:endParaRPr lang="en-US" sz="720" dirty="0"/>
          </a:p>
        </p:txBody>
      </p:sp>
      <p:sp>
        <p:nvSpPr>
          <p:cNvPr id="18" name="Text 16"/>
          <p:cNvSpPr/>
          <p:nvPr/>
        </p:nvSpPr>
        <p:spPr>
          <a:xfrm>
            <a:off x="6620256" y="3602736"/>
            <a:ext cx="4983480" cy="676656"/>
          </a:xfrm>
          <a:prstGeom prst="rect">
            <a:avLst/>
          </a:prstGeom>
          <a:solidFill>
            <a:srgbClr val="F2F5F6"/>
          </a:solidFill>
          <a:ln>
            <a:solidFill>
              <a:srgbClr val="F2F5F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Reports to DG AGRI – Νοέμβριος 2025 + Ιανουάριος 2026</a:t>
            </a:r>
            <a:endParaRPr lang="en-US" sz="920" dirty="0"/>
          </a:p>
        </p:txBody>
      </p:sp>
      <p:sp>
        <p:nvSpPr>
          <p:cNvPr id="19" name="Text 17"/>
          <p:cNvSpPr/>
          <p:nvPr/>
        </p:nvSpPr>
        <p:spPr>
          <a:xfrm>
            <a:off x="713232" y="4700016"/>
            <a:ext cx="329184" cy="329184"/>
          </a:xfrm>
          <a:prstGeom prst="ellipse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7</a:t>
            </a:r>
            <a:endParaRPr lang="en-US" sz="720" dirty="0"/>
          </a:p>
        </p:txBody>
      </p:sp>
      <p:sp>
        <p:nvSpPr>
          <p:cNvPr id="20" name="Text 18"/>
          <p:cNvSpPr/>
          <p:nvPr/>
        </p:nvSpPr>
        <p:spPr>
          <a:xfrm>
            <a:off x="1097280" y="4626864"/>
            <a:ext cx="4892040" cy="676656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Best Practices με Γαλλία, Ιταλία, Ισπανία και Πολωνία</a:t>
            </a:r>
            <a:endParaRPr lang="en-US" sz="920" dirty="0"/>
          </a:p>
        </p:txBody>
      </p:sp>
      <p:sp>
        <p:nvSpPr>
          <p:cNvPr id="21" name="Text 19"/>
          <p:cNvSpPr/>
          <p:nvPr/>
        </p:nvSpPr>
        <p:spPr>
          <a:xfrm>
            <a:off x="6236208" y="4700016"/>
            <a:ext cx="329184" cy="329184"/>
          </a:xfrm>
          <a:prstGeom prst="ellipse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/>
              </a:rPr>
              <a:t>8</a:t>
            </a:r>
            <a:endParaRPr lang="en-US" sz="720" dirty="0"/>
          </a:p>
        </p:txBody>
      </p:sp>
      <p:sp>
        <p:nvSpPr>
          <p:cNvPr id="22" name="Text 20"/>
          <p:cNvSpPr/>
          <p:nvPr/>
        </p:nvSpPr>
        <p:spPr>
          <a:xfrm>
            <a:off x="6620256" y="4626864"/>
            <a:ext cx="4983480" cy="676656"/>
          </a:xfrm>
          <a:prstGeom prst="rect">
            <a:avLst/>
          </a:prstGeom>
          <a:solidFill>
            <a:srgbClr val="EAF5E4"/>
          </a:solidFill>
          <a:ln>
            <a:solidFill>
              <a:srgbClr val="EAF5E4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1D2C3B"/>
                </a:solidFill>
                <a:latin typeface="Arial"/>
              </a:rPr>
              <a:t>Προτάσεις Task Force για μεταρρυθμίσεις</a:t>
            </a:r>
            <a:endParaRPr lang="en-US" sz="920" dirty="0"/>
          </a:p>
        </p:txBody>
      </p:sp>
      <p:sp>
        <p:nvSpPr>
          <p:cNvPr id="23" name="Text 21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24" name="Text 22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6</a:t>
            </a:r>
            <a:endParaRPr lang="en-US" sz="6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11480" y="233468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Μεταρρυθμίσεις και επόμενα βήματα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7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726949"/>
            <a:ext cx="10652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60" b="1" dirty="0">
                <a:solidFill>
                  <a:srgbClr val="1D2C3B"/>
                </a:solidFill>
                <a:latin typeface="Arial"/>
              </a:rPr>
              <a:t>Από τον έλεγχο και την ακύρωση προβληματικών δράσεων στη θεσμική αναβάθμιση του συστήματος.</a:t>
            </a:r>
            <a:endParaRPr lang="en-US" sz="940" dirty="0"/>
          </a:p>
        </p:txBody>
      </p:sp>
      <p:sp>
        <p:nvSpPr>
          <p:cNvPr id="7" name="Text 5"/>
          <p:cNvSpPr/>
          <p:nvPr/>
        </p:nvSpPr>
        <p:spPr>
          <a:xfrm>
            <a:off x="640080" y="1351027"/>
            <a:ext cx="2971800" cy="475488"/>
          </a:xfrm>
          <a:prstGeom prst="rect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FFFFFF"/>
                </a:solidFill>
                <a:latin typeface="Arial"/>
              </a:rPr>
              <a:t>Επιστολές DG AGRI: 26/1/2026 + 20/4/2026</a:t>
            </a:r>
            <a:endParaRPr lang="en-US" sz="760" dirty="0"/>
          </a:p>
        </p:txBody>
      </p:sp>
      <p:sp>
        <p:nvSpPr>
          <p:cNvPr id="8" name="Text 6"/>
          <p:cNvSpPr/>
          <p:nvPr/>
        </p:nvSpPr>
        <p:spPr>
          <a:xfrm>
            <a:off x="3794760" y="1351027"/>
            <a:ext cx="3154680" cy="475488"/>
          </a:xfrm>
          <a:prstGeom prst="rect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FFFFFF"/>
                </a:solidFill>
                <a:latin typeface="Arial"/>
              </a:rPr>
              <a:t>Ακύρωση βιολογικής μελισσοκομίας &amp; κτηνοτροφίας</a:t>
            </a:r>
            <a:endParaRPr lang="en-US" sz="760" dirty="0"/>
          </a:p>
        </p:txBody>
      </p:sp>
      <p:sp>
        <p:nvSpPr>
          <p:cNvPr id="9" name="Text 7"/>
          <p:cNvSpPr/>
          <p:nvPr/>
        </p:nvSpPr>
        <p:spPr>
          <a:xfrm>
            <a:off x="7117082" y="1346453"/>
            <a:ext cx="2926080" cy="480062"/>
          </a:xfrm>
          <a:prstGeom prst="rect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80" b="1" dirty="0">
                <a:solidFill>
                  <a:srgbClr val="FFFFFF"/>
                </a:solidFill>
                <a:latin typeface="Arial"/>
              </a:rPr>
              <a:t>Παύση νέων βιολογικών στο υφιστάμενο ΠΑΑ</a:t>
            </a:r>
            <a:endParaRPr lang="en-US" sz="760" dirty="0"/>
          </a:p>
        </p:txBody>
      </p:sp>
      <p:sp>
        <p:nvSpPr>
          <p:cNvPr id="10" name="Shape 8"/>
          <p:cNvSpPr/>
          <p:nvPr/>
        </p:nvSpPr>
        <p:spPr>
          <a:xfrm>
            <a:off x="1188720" y="3657600"/>
            <a:ext cx="9326880" cy="0"/>
          </a:xfrm>
          <a:prstGeom prst="line">
            <a:avLst/>
          </a:prstGeom>
          <a:noFill/>
          <a:ln w="13970">
            <a:solidFill>
              <a:srgbClr val="D7E3E5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960120" y="3182112"/>
            <a:ext cx="585216" cy="585216"/>
          </a:xfrm>
          <a:prstGeom prst="ellipse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1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54864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Έγκριση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προτάσεων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Task Force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834640" y="3182112"/>
            <a:ext cx="585216" cy="585216"/>
          </a:xfrm>
          <a:prstGeom prst="ellipse">
            <a:avLst/>
          </a:prstGeom>
          <a:solidFill>
            <a:srgbClr val="0090AF"/>
          </a:solidFill>
          <a:ln>
            <a:solidFill>
              <a:srgbClr val="0090AF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2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242316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Αναθεώρηση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θεσμικού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πλαισίου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709160" y="3182112"/>
            <a:ext cx="585216" cy="585216"/>
          </a:xfrm>
          <a:prstGeom prst="ellipse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429768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Νέο σύστημα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ελέγχων +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κυρώσεων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583680" y="3182112"/>
            <a:ext cx="585216" cy="585216"/>
          </a:xfrm>
          <a:prstGeom prst="ellipse">
            <a:avLst/>
          </a:prstGeom>
          <a:solidFill>
            <a:srgbClr val="6BA843"/>
          </a:solidFill>
          <a:ln>
            <a:solidFill>
              <a:srgbClr val="6BA843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4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617220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Ψηφιακά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εργαλεία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+ ΟΠΣ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458200" y="3182112"/>
            <a:ext cx="585216" cy="585216"/>
          </a:xfrm>
          <a:prstGeom prst="ellipse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5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804672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Εκπαίδευση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+ προώθηση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0332720" y="3182112"/>
            <a:ext cx="585216" cy="585216"/>
          </a:xfrm>
          <a:prstGeom prst="ellipse">
            <a:avLst/>
          </a:prstGeom>
          <a:solidFill>
            <a:srgbClr val="002E6D"/>
          </a:solidFill>
          <a:ln>
            <a:solidFill>
              <a:srgbClr val="002E6D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sz="1420" b="1">
                <a:solidFill>
                  <a:srgbClr val="FFFFFF"/>
                </a:solidFill>
                <a:latin typeface="Arial"/>
              </a:rPr>
              <a:t>6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9921240" y="3913632"/>
            <a:ext cx="1417320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Υλοποίηση</a:t>
            </a:r>
            <a:endParaRPr lang="en-US" sz="800" dirty="0"/>
          </a:p>
          <a:p>
            <a:pPr marL="0" indent="0" algn="ctr">
              <a:buNone/>
            </a:pPr>
            <a:r>
              <a:rPr lang="en-US" sz="1240" b="1" dirty="0">
                <a:solidFill>
                  <a:srgbClr val="1D2C3B"/>
                </a:solidFill>
                <a:latin typeface="Arial"/>
              </a:rPr>
              <a:t>μεταρρυθμίσεων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501140" y="5449824"/>
            <a:ext cx="9189720" cy="384048"/>
          </a:xfrm>
          <a:prstGeom prst="rect">
            <a:avLst/>
          </a:prstGeom>
          <a:solidFill>
            <a:srgbClr val="E9F6FA"/>
          </a:solidFill>
          <a:ln>
            <a:solidFill>
              <a:srgbClr val="E9F6FA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0" indent="0" algn="ctr">
              <a:buNone/>
            </a:pPr>
            <a:r>
              <a:rPr lang="en-US" sz="1360" b="1" dirty="0">
                <a:solidFill>
                  <a:srgbClr val="002E6D"/>
                </a:solidFill>
                <a:latin typeface="Arial"/>
              </a:rPr>
              <a:t>Στόχος: πιο αξιόπιστο, ψηφιακά υποστηριζόμενο και αυστηρό πλαίσιο ελέγχου για τις βιολογικές δράσεις.</a:t>
            </a:r>
            <a:endParaRPr lang="en-US" sz="920" dirty="0"/>
          </a:p>
        </p:txBody>
      </p:sp>
      <p:sp>
        <p:nvSpPr>
          <p:cNvPr id="24" name="Text 22"/>
          <p:cNvSpPr/>
          <p:nvPr/>
        </p:nvSpPr>
        <p:spPr>
          <a:xfrm>
            <a:off x="411480" y="6574536"/>
            <a:ext cx="347472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Βιολογική Παραγωγή | Προκλήσεις &amp; Ενέργειες</a:t>
            </a:r>
            <a:endParaRPr lang="en-US" sz="620" dirty="0"/>
          </a:p>
        </p:txBody>
      </p:sp>
      <p:sp>
        <p:nvSpPr>
          <p:cNvPr id="25" name="Text 23"/>
          <p:cNvSpPr/>
          <p:nvPr/>
        </p:nvSpPr>
        <p:spPr>
          <a:xfrm>
            <a:off x="11750040" y="6537960"/>
            <a:ext cx="21945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9BA8AF"/>
                </a:solidFill>
                <a:latin typeface="Arial"/>
              </a:rPr>
              <a:t>7</a:t>
            </a:r>
            <a:endParaRPr lang="en-US" sz="6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219456"/>
            <a:ext cx="12191695" cy="40233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23672" y="237744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Σύνοψη: τι κάνουμε και γιατί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11475720" y="292608"/>
            <a:ext cx="2926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FFFFFF"/>
                </a:solidFill>
                <a:latin typeface="Arial"/>
              </a:rPr>
              <a:t>8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932688"/>
            <a:ext cx="10607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2E6D"/>
                </a:solidFill>
                <a:latin typeface="Arial"/>
              </a:rPr>
              <a:t>Βάζουμε τάξη στη βιολογική παραγωγή: μηδενική ανοχή στην παραβατικότητα, προστασία των καταναλωτών και των έντιμων παραγωγών.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77240" y="1600200"/>
            <a:ext cx="5166360" cy="4069080"/>
          </a:xfrm>
          <a:prstGeom prst="rect">
            <a:avLst/>
          </a:prstGeom>
          <a:solidFill>
            <a:srgbClr val="E9F6FA"/>
          </a:solidFill>
          <a:ln w="12700">
            <a:solidFill>
              <a:srgbClr val="E9F6FA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Shape 6"/>
          <p:cNvSpPr/>
          <p:nvPr/>
        </p:nvSpPr>
        <p:spPr>
          <a:xfrm>
            <a:off x="6263640" y="1600200"/>
            <a:ext cx="5166360" cy="4069080"/>
          </a:xfrm>
          <a:prstGeom prst="rect">
            <a:avLst/>
          </a:prstGeom>
          <a:solidFill>
            <a:srgbClr val="EAF5E4"/>
          </a:solidFill>
          <a:ln w="12700">
            <a:solidFill>
              <a:srgbClr val="EAF5E4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1005840" y="1847088"/>
            <a:ext cx="2377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0090AF"/>
                </a:solidFill>
                <a:latin typeface="Arial"/>
              </a:rPr>
              <a:t>ΤΙ ΚΑΝΟΥΜΕ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051560" y="23317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Ελέγχουμε παραγωγούς και ΟΕΠ με μεγαλύτερη ένταση και τεκμηρίωση.</a:t>
            </a:r>
            <a:endParaRPr lang="en-US" sz="1020" dirty="0"/>
          </a:p>
        </p:txBody>
      </p:sp>
      <p:sp>
        <p:nvSpPr>
          <p:cNvPr id="11" name="Text 9"/>
          <p:cNvSpPr/>
          <p:nvPr/>
        </p:nvSpPr>
        <p:spPr>
          <a:xfrm>
            <a:off x="1051560" y="299008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Επιβάλλουμε κυρώσεις και «παγώνουμε» διαδικασίες όπου υπάρχει κίνδυνος.</a:t>
            </a:r>
            <a:endParaRPr lang="en-US" sz="1020" dirty="0"/>
          </a:p>
        </p:txBody>
      </p:sp>
      <p:sp>
        <p:nvSpPr>
          <p:cNvPr id="12" name="Text 10"/>
          <p:cNvSpPr/>
          <p:nvPr/>
        </p:nvSpPr>
        <p:spPr>
          <a:xfrm>
            <a:off x="1051560" y="3648456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Ακυρώνουμε προβληματικές δράσεις μελισσοκομίας και κτηνοτροφίας.</a:t>
            </a:r>
            <a:endParaRPr lang="en-US" sz="1020" dirty="0"/>
          </a:p>
        </p:txBody>
      </p:sp>
      <p:sp>
        <p:nvSpPr>
          <p:cNvPr id="13" name="Text 11"/>
          <p:cNvSpPr/>
          <p:nvPr/>
        </p:nvSpPr>
        <p:spPr>
          <a:xfrm>
            <a:off x="1051560" y="4306824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Προχωράμε σε νέο θεσμικό πλαίσιο, ψηφιακά εργαλεία και αυστηρότερο σύστημα ελέγχων.</a:t>
            </a:r>
            <a:endParaRPr lang="en-US" sz="1020" dirty="0"/>
          </a:p>
        </p:txBody>
      </p:sp>
      <p:sp>
        <p:nvSpPr>
          <p:cNvPr id="14" name="Text 12"/>
          <p:cNvSpPr/>
          <p:nvPr/>
        </p:nvSpPr>
        <p:spPr>
          <a:xfrm>
            <a:off x="6492240" y="1847088"/>
            <a:ext cx="2926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6BA843"/>
                </a:solidFill>
                <a:latin typeface="Arial"/>
              </a:rPr>
              <a:t>ΓΙΑΤΙ ΤΟ ΚΑΝΟΥΜΕ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537960" y="23317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Για να προστατευτεί η αξιοπιστία της βιολογικής παραγωγής.</a:t>
            </a:r>
            <a:endParaRPr lang="en-US" sz="1020" dirty="0"/>
          </a:p>
        </p:txBody>
      </p:sp>
      <p:sp>
        <p:nvSpPr>
          <p:cNvPr id="16" name="Text 14"/>
          <p:cNvSpPr/>
          <p:nvPr/>
        </p:nvSpPr>
        <p:spPr>
          <a:xfrm>
            <a:off x="6537960" y="299008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Για να στηριχθούν οι παραγωγοί που τηρούν πραγματικά τους κανόνες.</a:t>
            </a:r>
            <a:endParaRPr lang="en-US" sz="1020" dirty="0"/>
          </a:p>
        </p:txBody>
      </p:sp>
      <p:sp>
        <p:nvSpPr>
          <p:cNvPr id="17" name="Text 15"/>
          <p:cNvSpPr/>
          <p:nvPr/>
        </p:nvSpPr>
        <p:spPr>
          <a:xfrm>
            <a:off x="6537960" y="3648456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Για να προστατευθούν οι καταναλωτές από παραπλανητικές πρακτικές.</a:t>
            </a:r>
            <a:endParaRPr lang="en-US" sz="1020" dirty="0"/>
          </a:p>
        </p:txBody>
      </p:sp>
      <p:sp>
        <p:nvSpPr>
          <p:cNvPr id="18" name="Text 16"/>
          <p:cNvSpPr/>
          <p:nvPr/>
        </p:nvSpPr>
        <p:spPr>
          <a:xfrm>
            <a:off x="6537960" y="4306824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20" dirty="0">
                <a:solidFill>
                  <a:srgbClr val="1D2C3B"/>
                </a:solidFill>
                <a:latin typeface="Arial"/>
              </a:rPr>
              <a:t>• Για να επιτευχθεί ο ευρωπαϊκός στόχος για τα βιολογικά με ακεραιότητα.</a:t>
            </a:r>
            <a:endParaRPr lang="en-US" sz="1020" dirty="0"/>
          </a:p>
        </p:txBody>
      </p:sp>
      <p:sp>
        <p:nvSpPr>
          <p:cNvPr id="19" name="Shape 17"/>
          <p:cNvSpPr/>
          <p:nvPr/>
        </p:nvSpPr>
        <p:spPr>
          <a:xfrm>
            <a:off x="0" y="6336792"/>
            <a:ext cx="12191695" cy="521208"/>
          </a:xfrm>
          <a:prstGeom prst="rect">
            <a:avLst/>
          </a:prstGeom>
          <a:solidFill>
            <a:srgbClr val="00295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0" name="Text 18"/>
          <p:cNvSpPr/>
          <p:nvPr/>
        </p:nvSpPr>
        <p:spPr>
          <a:xfrm>
            <a:off x="640080" y="6492240"/>
            <a:ext cx="38404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Arial"/>
              </a:rPr>
              <a:t>Υπουργείο Αγροτικής Ανάπτυξης και Τροφίμων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E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6BA843"/>
          </a:solidFill>
          <a:ln w="12700">
            <a:solidFill>
              <a:srgbClr val="6BA84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658368"/>
            <a:ext cx="12191695" cy="128016"/>
          </a:xfrm>
          <a:prstGeom prst="rect">
            <a:avLst/>
          </a:prstGeom>
          <a:solidFill>
            <a:srgbClr val="0090AF"/>
          </a:solidFill>
          <a:ln w="12700">
            <a:solidFill>
              <a:srgbClr val="0090AF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pic>
        <p:nvPicPr>
          <p:cNvPr id="4" name="Image 0" descr="/mnt/data/current_unzip/ppt/media/image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2514600"/>
            <a:ext cx="4434840" cy="112471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4370832"/>
            <a:ext cx="12191695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Βιολογική Παραγωγή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0" y="4800600"/>
            <a:ext cx="12191695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dirty="0">
                <a:solidFill>
                  <a:srgbClr val="FFFFFF">
                    <a:alpha val="94000"/>
                  </a:srgbClr>
                </a:solidFill>
              </a:rPr>
              <a:t>Προκλήσεις και Ενέργειες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714</Words>
  <Application>Microsoft Office PowerPoint</Application>
  <PresentationFormat>Ευρεία οθόνη</PresentationFormat>
  <Paragraphs>196</Paragraphs>
  <Slides>9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Κώστας Τσούλος</dc:creator>
  <cp:lastModifiedBy>giannis anastasiou</cp:lastModifiedBy>
  <cp:revision>6</cp:revision>
  <dcterms:created xsi:type="dcterms:W3CDTF">2026-05-12T15:59:38Z</dcterms:created>
  <dcterms:modified xsi:type="dcterms:W3CDTF">2026-05-12T20:14:08Z</dcterms:modified>
</cp:coreProperties>
</file>